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5" r:id="rId2"/>
    <p:sldId id="264" r:id="rId3"/>
    <p:sldId id="256" r:id="rId4"/>
    <p:sldId id="273" r:id="rId5"/>
    <p:sldId id="259" r:id="rId6"/>
    <p:sldId id="257" r:id="rId7"/>
    <p:sldId id="263" r:id="rId8"/>
    <p:sldId id="262" r:id="rId9"/>
    <p:sldId id="261" r:id="rId10"/>
    <p:sldId id="260" r:id="rId11"/>
    <p:sldId id="258" r:id="rId12"/>
    <p:sldId id="265" r:id="rId13"/>
    <p:sldId id="267" r:id="rId14"/>
    <p:sldId id="266" r:id="rId15"/>
    <p:sldId id="271" r:id="rId16"/>
    <p:sldId id="270" r:id="rId17"/>
    <p:sldId id="269"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70"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EC342C-390C-409C-BD08-F920B282428D}" type="datetimeFigureOut">
              <a:rPr lang="tr-TR" smtClean="0"/>
              <a:t>17.11.2016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2781BA-93D1-48B3-AD4A-40563BBCFB94}" type="slidenum">
              <a:rPr lang="tr-TR" smtClean="0"/>
              <a:t>‹#›</a:t>
            </a:fld>
            <a:endParaRPr lang="tr-TR"/>
          </a:p>
        </p:txBody>
      </p:sp>
    </p:spTree>
    <p:extLst>
      <p:ext uri="{BB962C8B-B14F-4D97-AF65-F5344CB8AC3E}">
        <p14:creationId xmlns:p14="http://schemas.microsoft.com/office/powerpoint/2010/main" val="3507244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Slayt Görüntüsü Yer Tutucusu"/>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smtClean="0"/>
          </a:p>
        </p:txBody>
      </p:sp>
      <p:sp>
        <p:nvSpPr>
          <p:cNvPr id="52228" name="3 Üstbilgi Yer Tutucusu"/>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66740" fontAlgn="base">
              <a:spcBef>
                <a:spcPct val="0"/>
              </a:spcBef>
              <a:spcAft>
                <a:spcPct val="0"/>
              </a:spcAft>
              <a:defRPr/>
            </a:pPr>
            <a:r>
              <a:rPr lang="tr-TR" smtClean="0"/>
              <a:t>2</a:t>
            </a:r>
          </a:p>
        </p:txBody>
      </p:sp>
      <p:sp>
        <p:nvSpPr>
          <p:cNvPr id="52229" name="4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66740" fontAlgn="base">
              <a:spcBef>
                <a:spcPct val="0"/>
              </a:spcBef>
              <a:spcAft>
                <a:spcPct val="0"/>
              </a:spcAft>
              <a:defRPr/>
            </a:pPr>
            <a:fld id="{18F41EDF-3AC2-4346-AA1C-951005C32417}" type="slidenum">
              <a:rPr lang="tr-TR" smtClean="0"/>
              <a:pPr defTabSz="966740" fontAlgn="base">
                <a:spcBef>
                  <a:spcPct val="0"/>
                </a:spcBef>
                <a:spcAft>
                  <a:spcPct val="0"/>
                </a:spcAft>
                <a:defRPr/>
              </a:pPr>
              <a:t>1</a:t>
            </a:fld>
            <a:endParaRPr lang="tr-TR" smtClean="0"/>
          </a:p>
        </p:txBody>
      </p:sp>
    </p:spTree>
    <p:extLst>
      <p:ext uri="{BB962C8B-B14F-4D97-AF65-F5344CB8AC3E}">
        <p14:creationId xmlns:p14="http://schemas.microsoft.com/office/powerpoint/2010/main" val="4147321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17.11.2016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17.11.2016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17.11.2016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14 Resim" descr="powerpoint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1" y="3573018"/>
            <a:ext cx="3491880" cy="1584176"/>
          </a:xfrm>
        </p:spPr>
        <p:txBody>
          <a:bodyPr>
            <a:normAutofit/>
          </a:bodyPr>
          <a:lstStyle>
            <a:lvl1pPr>
              <a:defRPr sz="38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F9F34AB9-4137-49B2-9B8A-CA8FD7E2EEA4}" type="datetime1">
              <a:rPr lang="tr-TR" smtClean="0"/>
              <a:pPr>
                <a:defRPr/>
              </a:pPr>
              <a:t>17.11.2016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DC0F2C6-41C3-4FF0-B32D-6FB935B47DF0}" type="slidenum">
              <a:rPr lang="tr-TR"/>
              <a:pPr>
                <a:defRPr/>
              </a:pPr>
              <a:t>‹#›</a:t>
            </a:fld>
            <a:endParaRPr lang="tr-TR"/>
          </a:p>
        </p:txBody>
      </p:sp>
    </p:spTree>
    <p:extLst>
      <p:ext uri="{BB962C8B-B14F-4D97-AF65-F5344CB8AC3E}">
        <p14:creationId xmlns:p14="http://schemas.microsoft.com/office/powerpoint/2010/main" val="2586305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17.11.2016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17.11.2016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17.11.2016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17.11.2016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17.11.2016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17.11.2016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17.11.2016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17.11.2016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17.11.2016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meb.gov.tr/"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odsgm_sgydb@meb.gov.tr"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ctrTitle"/>
          </p:nvPr>
        </p:nvSpPr>
        <p:spPr>
          <a:xfrm>
            <a:off x="2945977" y="4364804"/>
            <a:ext cx="6053816" cy="1584476"/>
          </a:xfrm>
        </p:spPr>
        <p:txBody>
          <a:bodyPr>
            <a:normAutofit fontScale="90000"/>
          </a:bodyPr>
          <a:lstStyle/>
          <a:p>
            <a:pPr algn="l" eaLnBrk="1" hangingPunct="1"/>
            <a:r>
              <a:rPr lang="tr-TR" b="1" dirty="0" smtClean="0">
                <a:solidFill>
                  <a:schemeClr val="bg1"/>
                </a:solidFill>
              </a:rPr>
              <a:t>ERZURUM</a:t>
            </a:r>
            <a:r>
              <a:rPr lang="en-US" b="1" dirty="0" smtClean="0">
                <a:solidFill>
                  <a:schemeClr val="bg1"/>
                </a:solidFill>
              </a:rPr>
              <a:t/>
            </a:r>
            <a:br>
              <a:rPr lang="en-US" b="1" dirty="0" smtClean="0">
                <a:solidFill>
                  <a:schemeClr val="bg1"/>
                </a:solidFill>
              </a:rPr>
            </a:br>
            <a:r>
              <a:rPr lang="tr-TR" b="1" dirty="0" smtClean="0">
                <a:solidFill>
                  <a:schemeClr val="bg1"/>
                </a:solidFill>
              </a:rPr>
              <a:t>İL MİLLİ EĞİTİM MÜDÜRLÜĞÜ</a:t>
            </a:r>
          </a:p>
        </p:txBody>
      </p:sp>
      <p:sp>
        <p:nvSpPr>
          <p:cNvPr id="3" name="2 Slayt Numarası Yer Tutucusu"/>
          <p:cNvSpPr>
            <a:spLocks noGrp="1"/>
          </p:cNvSpPr>
          <p:nvPr>
            <p:ph type="sldNum" sz="quarter" idx="12"/>
          </p:nvPr>
        </p:nvSpPr>
        <p:spPr>
          <a:xfrm>
            <a:off x="6566068" y="6381331"/>
            <a:ext cx="2133600" cy="365125"/>
          </a:xfrm>
        </p:spPr>
        <p:txBody>
          <a:bodyPr/>
          <a:lstStyle/>
          <a:p>
            <a:pPr>
              <a:defRPr/>
            </a:pPr>
            <a:r>
              <a:rPr lang="tr-TR" b="1" dirty="0" smtClean="0">
                <a:solidFill>
                  <a:schemeClr val="bg1"/>
                </a:solidFill>
                <a:effectLst>
                  <a:outerShdw blurRad="38100" dist="38100" dir="2700000" algn="tl">
                    <a:srgbClr val="000000">
                      <a:alpha val="43137"/>
                    </a:srgbClr>
                  </a:outerShdw>
                </a:effectLst>
              </a:rPr>
              <a:t>2016-2017</a:t>
            </a:r>
            <a:endParaRPr lang="tr-TR"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9590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9218"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5" name="4 Metin kutusu"/>
          <p:cNvSpPr txBox="1"/>
          <p:nvPr/>
        </p:nvSpPr>
        <p:spPr>
          <a:xfrm>
            <a:off x="611560" y="1700808"/>
            <a:ext cx="7920880" cy="4801314"/>
          </a:xfrm>
          <a:prstGeom prst="rect">
            <a:avLst/>
          </a:prstGeom>
          <a:noFill/>
        </p:spPr>
        <p:txBody>
          <a:bodyPr wrap="square" rtlCol="0">
            <a:spAutoFit/>
          </a:bodyPr>
          <a:lstStyle/>
          <a:p>
            <a:pPr lvl="0" algn="just"/>
            <a:r>
              <a:rPr lang="tr-TR" b="1" dirty="0" smtClean="0">
                <a:latin typeface="Times New Roman" pitchFamily="18" charset="0"/>
                <a:cs typeface="Times New Roman" pitchFamily="18" charset="0"/>
              </a:rPr>
              <a:t>13. </a:t>
            </a:r>
            <a:r>
              <a:rPr lang="tr-TR" dirty="0" smtClean="0">
                <a:latin typeface="Times New Roman" pitchFamily="18" charset="0"/>
                <a:cs typeface="Times New Roman" pitchFamily="18" charset="0"/>
              </a:rPr>
              <a:t>Aynı bina ve aynı bahçede eğitim veren okullarda yapılacak ortak sınav uygulamasında, öğrencilerin sınavda dikkatlerinin dağılmaması ve sınavın sorunsuz tamamlanabilmesi için gerekli her türlü tedbir alınacaktır.</a:t>
            </a:r>
          </a:p>
          <a:p>
            <a:pPr lvl="0" algn="just"/>
            <a:r>
              <a:rPr lang="tr-TR" b="1" dirty="0" smtClean="0">
                <a:latin typeface="Times New Roman" pitchFamily="18" charset="0"/>
                <a:cs typeface="Times New Roman" pitchFamily="18" charset="0"/>
              </a:rPr>
              <a:t>14. </a:t>
            </a:r>
            <a:r>
              <a:rPr lang="tr-TR" dirty="0" smtClean="0">
                <a:latin typeface="Times New Roman" pitchFamily="18" charset="0"/>
                <a:cs typeface="Times New Roman" pitchFamily="18" charset="0"/>
              </a:rPr>
              <a:t>Her bir ders yazılı sınavında, her sıraya l(bir) öğrenci oturacak ve sınav salonları yirmi öğrenci olacak şekilde yerleştirilmiştir. Ancak sınav salonlarına (sınıflarına) yirmi sıranın sığmadığı özel ya da devlet okullarının bulunduğu sınav merkezlerinde, iki farklı salon planlaması ve yeni planlamaya göre yeteri kadar öğretmenin görevlendirilmesi sağlanacaktır. Sınava girecek öğrencilerin sınav evrakları aynı sınav güvenlik poşetine konularak bina sınav komisyonuna teslim edilecektir.</a:t>
            </a:r>
          </a:p>
          <a:p>
            <a:pPr lvl="0" algn="just"/>
            <a:r>
              <a:rPr lang="tr-TR" b="1" dirty="0" smtClean="0">
                <a:latin typeface="Times New Roman" pitchFamily="18" charset="0"/>
                <a:cs typeface="Times New Roman" pitchFamily="18" charset="0"/>
              </a:rPr>
              <a:t>15.</a:t>
            </a:r>
            <a:r>
              <a:rPr lang="tr-TR" dirty="0" smtClean="0">
                <a:latin typeface="Times New Roman" pitchFamily="18" charset="0"/>
                <a:cs typeface="Times New Roman" pitchFamily="18" charset="0"/>
              </a:rPr>
              <a:t>Özel eğitim uygulama okulları (merkezleri) ve bu okulların programını uygulayan özel eğitim sınıflarında öğrenimlerini sürdüren orta veya ağır zihinsel engelli öğrenciler ile ağır otistik öğrenciler ortak sınavlardan muaf tutulacaktır. Öğrencilerin muafiyetleri e-Okul sistemine işlenecektir. Bu durumda olan öğrencilerin ortak sınav yazılıları için yerleştirmeleri yapılmış olsa dahi bölge sınav yürütme komisyon kararı ile sınava alınmayacaktır.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10242"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5" name="4 Metin kutusu"/>
          <p:cNvSpPr txBox="1"/>
          <p:nvPr/>
        </p:nvSpPr>
        <p:spPr>
          <a:xfrm>
            <a:off x="683568" y="1844824"/>
            <a:ext cx="7704856" cy="4524315"/>
          </a:xfrm>
          <a:prstGeom prst="rect">
            <a:avLst/>
          </a:prstGeom>
          <a:noFill/>
        </p:spPr>
        <p:txBody>
          <a:bodyPr wrap="square" rtlCol="0">
            <a:spAutoFit/>
          </a:bodyPr>
          <a:lstStyle/>
          <a:p>
            <a:pPr algn="just"/>
            <a:r>
              <a:rPr lang="tr-TR" b="1" dirty="0" smtClean="0">
                <a:latin typeface="Times New Roman" pitchFamily="18" charset="0"/>
                <a:cs typeface="Times New Roman" pitchFamily="18" charset="0"/>
              </a:rPr>
              <a:t>B- Okul müdürlükleri tarafından:</a:t>
            </a:r>
          </a:p>
          <a:p>
            <a:pPr algn="just"/>
            <a:r>
              <a:rPr lang="tr-TR" b="1" dirty="0" smtClean="0">
                <a:latin typeface="Times New Roman" pitchFamily="18" charset="0"/>
                <a:cs typeface="Times New Roman" pitchFamily="18" charset="0"/>
              </a:rPr>
              <a:t>1. </a:t>
            </a:r>
            <a:r>
              <a:rPr lang="tr-TR" dirty="0" smtClean="0">
                <a:latin typeface="Times New Roman" pitchFamily="18" charset="0"/>
                <a:cs typeface="Times New Roman" pitchFamily="18" charset="0"/>
              </a:rPr>
              <a:t>Sınav gününden önce sınav güvenlik kutularını teslim alan bina sınav komisyonunca, sınav tamamlanıncaya kadar geçen süre içerisinde her türlü güvenlik tedbirlerinin alınması sağlanacak ve bu aşamalar tutanakla belgelendirecektir.</a:t>
            </a:r>
          </a:p>
          <a:p>
            <a:pPr lvl="0" algn="just"/>
            <a:r>
              <a:rPr lang="tr-TR" b="1" dirty="0" smtClean="0">
                <a:latin typeface="Times New Roman" pitchFamily="18" charset="0"/>
                <a:cs typeface="Times New Roman" pitchFamily="18" charset="0"/>
              </a:rPr>
              <a:t>2. </a:t>
            </a:r>
            <a:r>
              <a:rPr lang="tr-TR" dirty="0" smtClean="0">
                <a:latin typeface="Times New Roman" pitchFamily="18" charset="0"/>
                <a:cs typeface="Times New Roman" pitchFamily="18" charset="0"/>
              </a:rPr>
              <a:t>Sınavlarla ilgili olarak velilere ve öğrencilere sınavda dikkat edilmesi gereken hususlar hakkında gerekli bilgilendirilmeler yapılacaktır.</a:t>
            </a:r>
          </a:p>
          <a:p>
            <a:pPr lvl="0" algn="just"/>
            <a:r>
              <a:rPr lang="tr-TR" b="1" dirty="0" smtClean="0">
                <a:latin typeface="Times New Roman" pitchFamily="18" charset="0"/>
                <a:cs typeface="Times New Roman" pitchFamily="18" charset="0"/>
              </a:rPr>
              <a:t>3. </a:t>
            </a:r>
            <a:r>
              <a:rPr lang="tr-TR" dirty="0" smtClean="0">
                <a:latin typeface="Times New Roman" pitchFamily="18" charset="0"/>
                <a:cs typeface="Times New Roman" pitchFamily="18" charset="0"/>
              </a:rPr>
              <a:t>Öğrenci yoklama listelerini e-Okul sisteminden alarak, öğrencilerin görebilecekleri yerde ilan edilecektir.</a:t>
            </a:r>
          </a:p>
          <a:p>
            <a:pPr lvl="0" algn="just"/>
            <a:r>
              <a:rPr lang="tr-TR" b="1" dirty="0" smtClean="0">
                <a:latin typeface="Times New Roman" pitchFamily="18" charset="0"/>
                <a:cs typeface="Times New Roman" pitchFamily="18" charset="0"/>
              </a:rPr>
              <a:t>4. </a:t>
            </a:r>
            <a:r>
              <a:rPr lang="tr-TR" dirty="0" smtClean="0">
                <a:latin typeface="Times New Roman" pitchFamily="18" charset="0"/>
                <a:cs typeface="Times New Roman" pitchFamily="18" charset="0"/>
              </a:rPr>
              <a:t>Sınav yapılacak olan salonların (sınıfların) duvarlarında eğitime yardımcı materyal bulunan okullarda, sınav günlerinde bu materyallerin görülmemesi için gerekli her türlü tedbir alınacaktır.</a:t>
            </a:r>
          </a:p>
          <a:p>
            <a:pPr lvl="0" algn="just"/>
            <a:r>
              <a:rPr lang="tr-TR" b="1" dirty="0" smtClean="0">
                <a:latin typeface="Times New Roman" pitchFamily="18" charset="0"/>
                <a:cs typeface="Times New Roman" pitchFamily="18" charset="0"/>
              </a:rPr>
              <a:t>5. </a:t>
            </a:r>
            <a:r>
              <a:rPr lang="tr-TR" dirty="0" smtClean="0">
                <a:latin typeface="Times New Roman" pitchFamily="18" charset="0"/>
                <a:cs typeface="Times New Roman" pitchFamily="18" charset="0"/>
              </a:rPr>
              <a:t>Salonlara yerleştirmenin zamanında yapılabilmesi için öğrenciler, ilk ders yazılı sınavı için saat 08.30'dan itibaren öğrenci yoklama listelerinde belirtilen salonlara alınacaktır.</a:t>
            </a:r>
          </a:p>
          <a:p>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11266"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5" name="4 Metin kutusu"/>
          <p:cNvSpPr txBox="1"/>
          <p:nvPr/>
        </p:nvSpPr>
        <p:spPr>
          <a:xfrm>
            <a:off x="467544" y="1628800"/>
            <a:ext cx="7992888" cy="4801314"/>
          </a:xfrm>
          <a:prstGeom prst="rect">
            <a:avLst/>
          </a:prstGeom>
          <a:noFill/>
        </p:spPr>
        <p:txBody>
          <a:bodyPr wrap="square" rtlCol="0">
            <a:spAutoFit/>
          </a:bodyPr>
          <a:lstStyle/>
          <a:p>
            <a:pPr lvl="0" algn="just"/>
            <a:r>
              <a:rPr lang="tr-TR" b="1" dirty="0" smtClean="0"/>
              <a:t>6. </a:t>
            </a:r>
            <a:r>
              <a:rPr lang="tr-TR" dirty="0" smtClean="0"/>
              <a:t>Sınav süresince görevliler haricindeki kişilerin sınav salonlarının bulunduğu binalara girmelerine izin verilmeyecektir.</a:t>
            </a:r>
          </a:p>
          <a:p>
            <a:pPr lvl="0" algn="just"/>
            <a:r>
              <a:rPr lang="tr-TR" b="1" dirty="0" smtClean="0"/>
              <a:t>7. </a:t>
            </a:r>
            <a:r>
              <a:rPr lang="tr-TR" dirty="0" smtClean="0"/>
              <a:t>Her dersin sınav evrakı ayrı ayrı poşetlenmiş ve poşetlerin üzerindeki etiketle bunların ait olduğu ders belirtilmiştir. Her sınav için o derse ait sınav güvenlik poşeti süresi içerisinde açılıp kapatılacaktır. Farklı ders yazılı sınavına ait sınav evrakının bulunduğu sınav güvenlik poşetlerinin kendi dersi haricinde açılmamasına dikkat edilecektir.</a:t>
            </a:r>
          </a:p>
          <a:p>
            <a:pPr lvl="0" algn="just"/>
            <a:r>
              <a:rPr lang="tr-TR" b="1" dirty="0" smtClean="0"/>
              <a:t>8. </a:t>
            </a:r>
            <a:r>
              <a:rPr lang="tr-TR" dirty="0" smtClean="0"/>
              <a:t>Her dersin yazılı sınavı başladıktan sonra, ilk 15 dakika içinde gelen öğrenciler sınava alınacak, bu öğrencilere ek süre verilmeyecektir.</a:t>
            </a:r>
          </a:p>
          <a:p>
            <a:pPr lvl="0" algn="just"/>
            <a:r>
              <a:rPr lang="tr-TR" b="1" dirty="0" smtClean="0"/>
              <a:t>9. </a:t>
            </a:r>
            <a:r>
              <a:rPr lang="tr-TR" dirty="0" smtClean="0"/>
              <a:t>Okullarda emniyet görevlileri tarafından üst araması yapılmayacak; ancak sınav güvenlik kutularının açılması ve kapatılmasına kadar geçen süre içinde her binada (1) bir kolluk personeli bulunacaktır.</a:t>
            </a:r>
          </a:p>
          <a:p>
            <a:pPr algn="just"/>
            <a:r>
              <a:rPr lang="tr-TR" b="1" dirty="0" smtClean="0"/>
              <a:t>10.</a:t>
            </a:r>
            <a:r>
              <a:rPr lang="tr-TR" dirty="0" smtClean="0"/>
              <a:t>Sınav öncesi ve sınav esnasında salon görevlilerine, sınava giren öğrencilerin kitapçık türlerini cevap kâğıdına doğru kodladıklarını kontrol etmeleri ve kitapçık türlerini öğrenci yoklama listesine doğru ve eksiksiz olarak kodlamaları hususu bildirilecektir.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12290"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5" name="4 Metin kutusu"/>
          <p:cNvSpPr txBox="1"/>
          <p:nvPr/>
        </p:nvSpPr>
        <p:spPr>
          <a:xfrm>
            <a:off x="755576" y="1844824"/>
            <a:ext cx="7560840" cy="3970318"/>
          </a:xfrm>
          <a:prstGeom prst="rect">
            <a:avLst/>
          </a:prstGeom>
          <a:noFill/>
        </p:spPr>
        <p:txBody>
          <a:bodyPr wrap="square" rtlCol="0">
            <a:spAutoFit/>
          </a:bodyPr>
          <a:lstStyle/>
          <a:p>
            <a:pPr lvl="0" algn="just"/>
            <a:r>
              <a:rPr lang="tr-TR" b="1" dirty="0" smtClean="0"/>
              <a:t>11. </a:t>
            </a:r>
            <a:r>
              <a:rPr lang="tr-TR" dirty="0" smtClean="0"/>
              <a:t>Mazeretlerini sınavlardan önce bildiren ve sınav günü mazeretli/mazeretsiz olarak ortak sınavlara girmeyen ve yedek salonda sınavlara giren öğrencilerin bilgileri, sınavların yapıldığı gün her bir ders yazılı sınavından sonra veya son ders yazılı sınavının ardından e-Okul sistemine işlenecektir.</a:t>
            </a:r>
          </a:p>
          <a:p>
            <a:pPr algn="just"/>
            <a:r>
              <a:rPr lang="tr-TR" dirty="0" smtClean="0"/>
              <a:t>       Ayrıca, mazeret sınavına katılması uygun görülen öğrencilerin bilgileri de e-Okul sistemine 5 (beş) takvim günü içerisinde girilecektir.</a:t>
            </a:r>
          </a:p>
          <a:p>
            <a:pPr lvl="0" algn="just"/>
            <a:r>
              <a:rPr lang="tr-TR" b="1" dirty="0" smtClean="0"/>
              <a:t>12. </a:t>
            </a:r>
            <a:r>
              <a:rPr lang="tr-TR" dirty="0" smtClean="0"/>
              <a:t>Yedek salonda sınava alınan öğrencilerin cevap kâğıtlarında öğrenci bilgileri kodlanmadan boş olarak gönderileceği için bu bilgilerin öğrenci tarafından tam ve eksiksiz olarak kodlanmasına dikkat edilecektir.</a:t>
            </a:r>
          </a:p>
          <a:p>
            <a:pPr lvl="0" algn="just"/>
            <a:r>
              <a:rPr lang="tr-TR" b="1" dirty="0" smtClean="0"/>
              <a:t>13. </a:t>
            </a:r>
            <a:r>
              <a:rPr lang="tr-TR" dirty="0" smtClean="0"/>
              <a:t>Sınavda kullanılan soru kitapçıkları Bakanlığa geri gönderilmeyecektir. Sınavın ikinci gün oturumu tamamlandıktan sonraki gün, isteyen öğrencilere soru kitapçıkları verilecektir. Alınmayan soru kitapçıkları millî eğitim müdürlükleri tarafından değerlendirilecektir.</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13314"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5" name="4 Metin kutusu"/>
          <p:cNvSpPr txBox="1"/>
          <p:nvPr/>
        </p:nvSpPr>
        <p:spPr>
          <a:xfrm>
            <a:off x="755576" y="1628801"/>
            <a:ext cx="7776864" cy="5078313"/>
          </a:xfrm>
          <a:prstGeom prst="rect">
            <a:avLst/>
          </a:prstGeom>
          <a:noFill/>
        </p:spPr>
        <p:txBody>
          <a:bodyPr wrap="square" rtlCol="0">
            <a:spAutoFit/>
          </a:bodyPr>
          <a:lstStyle/>
          <a:p>
            <a:pPr algn="just"/>
            <a:r>
              <a:rPr lang="tr-TR" b="1" dirty="0" smtClean="0">
                <a:latin typeface="Times New Roman" pitchFamily="18" charset="0"/>
                <a:cs typeface="Times New Roman" pitchFamily="18" charset="0"/>
              </a:rPr>
              <a:t>C-Salon görevlileri tarafından:</a:t>
            </a:r>
          </a:p>
          <a:p>
            <a:pPr algn="just"/>
            <a:r>
              <a:rPr lang="tr-TR" b="1" dirty="0" smtClean="0">
                <a:latin typeface="Times New Roman" pitchFamily="18" charset="0"/>
                <a:cs typeface="Times New Roman" pitchFamily="18" charset="0"/>
              </a:rPr>
              <a:t>1.</a:t>
            </a:r>
            <a:r>
              <a:rPr lang="tr-TR" dirty="0" smtClean="0">
                <a:latin typeface="Times New Roman" pitchFamily="18" charset="0"/>
                <a:cs typeface="Times New Roman" pitchFamily="18" charset="0"/>
              </a:rPr>
              <a:t>Öğrenciler, yanlarında sözlük, hesap cetveli, hesap makinesi, çağrı cihazı, cep telefonu, telsiz, radyo gibi iletişim araçları ile bilgisayar özelliği taşıyan her türlü cihazlarla sınava alınmayacaktır.</a:t>
            </a:r>
          </a:p>
          <a:p>
            <a:pPr algn="just"/>
            <a:r>
              <a:rPr lang="tr-TR" b="1"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Her dersin yazılı sınavı başladıktan sonra ilk 15 dakika içinde gelen öğrenciler sınava alınacak ve bu öğrencilere ek süre verilmeyecektir.</a:t>
            </a:r>
          </a:p>
          <a:p>
            <a:pPr algn="just"/>
            <a:r>
              <a:rPr lang="tr-TR" b="1"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Öğrenciler, ders yazılı sınavı başladıktan sonra ilk 20 dakika sınav salonundan çıkmayacak (sağlık durumu nedeni hariç), bu süre tamamlandıktan sonra talep eden öğrencinin sınav salonundan çıkmasına izin verilecektir.</a:t>
            </a:r>
          </a:p>
          <a:p>
            <a:pPr algn="just"/>
            <a:r>
              <a:rPr lang="tr-TR" b="1" dirty="0" smtClean="0">
                <a:latin typeface="Times New Roman" pitchFamily="18" charset="0"/>
                <a:cs typeface="Times New Roman" pitchFamily="18" charset="0"/>
              </a:rPr>
              <a:t>4.</a:t>
            </a:r>
            <a:r>
              <a:rPr lang="tr-TR" dirty="0" smtClean="0">
                <a:latin typeface="Times New Roman" pitchFamily="18" charset="0"/>
                <a:cs typeface="Times New Roman" pitchFamily="18" charset="0"/>
              </a:rPr>
              <a:t>Her dersin yazılı sınavının ilk 15 dakikası tamamlandıktan sonra girmeyen öğrencilerin öğrenci yoklama listesi ve cevap kâğıdındaki "SINAVA GİRMEDİ" bölümü kurşun kalemle kodlanacaktır.</a:t>
            </a:r>
          </a:p>
          <a:p>
            <a:pPr algn="just"/>
            <a:r>
              <a:rPr lang="tr-TR" b="1" dirty="0" smtClean="0">
                <a:latin typeface="Times New Roman" pitchFamily="18" charset="0"/>
                <a:cs typeface="Times New Roman" pitchFamily="18" charset="0"/>
              </a:rPr>
              <a:t>5.</a:t>
            </a:r>
            <a:r>
              <a:rPr lang="tr-TR" dirty="0" smtClean="0">
                <a:latin typeface="Times New Roman" pitchFamily="18" charset="0"/>
                <a:cs typeface="Times New Roman" pitchFamily="18" charset="0"/>
              </a:rPr>
              <a:t>Kopya çekmeye teşebbüs eden öğrenci uyarılacak, kopya çektiği belirlenen öğrencinin cevap kâğıdı alınarak dışarı çıkarılacak ve öğrenci yoklama listesinde bulunan "tutanak" bölümüne durum işlenecektir. Bu öğrencinin ilk 20 dakika süresince sınav binasından ayrılmasına izin verilmeyecektir.</a:t>
            </a:r>
          </a:p>
          <a:p>
            <a:pPr algn="just"/>
            <a:endParaRPr lang="tr-TR" dirty="0" smtClean="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14338"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5" name="4 Metin kutusu"/>
          <p:cNvSpPr txBox="1"/>
          <p:nvPr/>
        </p:nvSpPr>
        <p:spPr>
          <a:xfrm>
            <a:off x="683568" y="1916832"/>
            <a:ext cx="8064896" cy="4247317"/>
          </a:xfrm>
          <a:prstGeom prst="rect">
            <a:avLst/>
          </a:prstGeom>
          <a:noFill/>
        </p:spPr>
        <p:txBody>
          <a:bodyPr wrap="square" rtlCol="0">
            <a:spAutoFit/>
          </a:bodyPr>
          <a:lstStyle/>
          <a:p>
            <a:pPr algn="just"/>
            <a:r>
              <a:rPr lang="tr-TR" b="1" dirty="0" smtClean="0">
                <a:latin typeface="Times New Roman" pitchFamily="18" charset="0"/>
                <a:cs typeface="Times New Roman" pitchFamily="18" charset="0"/>
              </a:rPr>
              <a:t>6.</a:t>
            </a:r>
            <a:r>
              <a:rPr lang="tr-TR" dirty="0" smtClean="0">
                <a:latin typeface="Times New Roman" pitchFamily="18" charset="0"/>
                <a:cs typeface="Times New Roman" pitchFamily="18" charset="0"/>
              </a:rPr>
              <a:t>Sınav esnasında öğrencilerin cevap kâğıtlarını diğer öğrencilerin göremeyeceği şekilde önlerinde bulundurmaları sağlanacak ve öğrenci yoklama listesi içindeki "salon oturma düzeni" alanı doğru ve eksiksiz doldurulacaktır.</a:t>
            </a:r>
          </a:p>
          <a:p>
            <a:pPr lvl="0" algn="just"/>
            <a:r>
              <a:rPr lang="tr-TR" b="1" dirty="0" smtClean="0">
                <a:latin typeface="Times New Roman" pitchFamily="18" charset="0"/>
                <a:cs typeface="Times New Roman" pitchFamily="18" charset="0"/>
              </a:rPr>
              <a:t>7. </a:t>
            </a:r>
            <a:r>
              <a:rPr lang="tr-TR" dirty="0" smtClean="0">
                <a:latin typeface="Times New Roman" pitchFamily="18" charset="0"/>
                <a:cs typeface="Times New Roman" pitchFamily="18" charset="0"/>
              </a:rPr>
              <a:t>Cevap kâğıdında öğrencinin imzasının olup olmadığı ve kitapçık türünün doğru kodlanıp kodlanmadığı kontrol edilecek ve kodlamayan öğrenci uyarılacaktır.</a:t>
            </a:r>
          </a:p>
          <a:p>
            <a:pPr lvl="0" algn="just"/>
            <a:r>
              <a:rPr lang="tr-TR" b="1" dirty="0" smtClean="0">
                <a:latin typeface="Times New Roman" pitchFamily="18" charset="0"/>
                <a:cs typeface="Times New Roman" pitchFamily="18" charset="0"/>
              </a:rPr>
              <a:t>8. </a:t>
            </a:r>
            <a:r>
              <a:rPr lang="tr-TR" dirty="0" smtClean="0">
                <a:latin typeface="Times New Roman" pitchFamily="18" charset="0"/>
                <a:cs typeface="Times New Roman" pitchFamily="18" charset="0"/>
              </a:rPr>
              <a:t>Sınavda özel hizmet alması gereken öğrenciler hariç ders yazılı sınavı tamamlanana kadar sınıfta en az iki öğrencinin kalması gerektiğinden, her ders yazılı sınavının tamamlanmasına 5 dakika kala hiçbir öğrenci çıkarılmayacaktır.</a:t>
            </a:r>
          </a:p>
          <a:p>
            <a:pPr lvl="0" algn="just"/>
            <a:r>
              <a:rPr lang="tr-TR" b="1" dirty="0" smtClean="0">
                <a:latin typeface="Times New Roman" pitchFamily="18" charset="0"/>
                <a:cs typeface="Times New Roman" pitchFamily="18" charset="0"/>
              </a:rPr>
              <a:t>9. </a:t>
            </a:r>
            <a:r>
              <a:rPr lang="tr-TR" dirty="0" smtClean="0">
                <a:latin typeface="Times New Roman" pitchFamily="18" charset="0"/>
                <a:cs typeface="Times New Roman" pitchFamily="18" charset="0"/>
              </a:rPr>
              <a:t>Öğrenciye ait cevap kâğıdındaki, salon başkanı ve gözetmenin kontrol ettiğine dair bölüm, salon başkam ve gözetmen tarafından silinmez kalem ile imzalanacaktır.</a:t>
            </a:r>
          </a:p>
          <a:p>
            <a:pPr algn="just"/>
            <a:r>
              <a:rPr lang="tr-TR" b="1" dirty="0" smtClean="0">
                <a:latin typeface="Times New Roman" pitchFamily="18" charset="0"/>
                <a:cs typeface="Times New Roman" pitchFamily="18" charset="0"/>
              </a:rPr>
              <a:t>10.</a:t>
            </a:r>
            <a:r>
              <a:rPr lang="tr-TR" dirty="0" smtClean="0">
                <a:latin typeface="Times New Roman" pitchFamily="18" charset="0"/>
                <a:cs typeface="Times New Roman" pitchFamily="18" charset="0"/>
              </a:rPr>
              <a:t>Sınav süresi bitiminde sınav durdurulacak, cevap kâğıtları öğrencilerden alınıp öğrenci yoklama listesi ile karşılaştırılacak ve eksik olup olmadığı ya da zarar görüp görmediği kontrol edilecektir. Sınav evrakını teslim eden öğrenciye, öğrenci yoklama listesi silinmez kalem ile imzalattırılacaktır.</a:t>
            </a:r>
          </a:p>
          <a:p>
            <a:pPr algn="just"/>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15362"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5" name="4 Metin kutusu"/>
          <p:cNvSpPr txBox="1"/>
          <p:nvPr/>
        </p:nvSpPr>
        <p:spPr>
          <a:xfrm>
            <a:off x="683568" y="2060848"/>
            <a:ext cx="7848872" cy="3139321"/>
          </a:xfrm>
          <a:prstGeom prst="rect">
            <a:avLst/>
          </a:prstGeom>
          <a:noFill/>
        </p:spPr>
        <p:txBody>
          <a:bodyPr wrap="square" rtlCol="0">
            <a:spAutoFit/>
          </a:bodyPr>
          <a:lstStyle/>
          <a:p>
            <a:pPr lvl="0" algn="just"/>
            <a:r>
              <a:rPr lang="tr-TR" b="1" dirty="0" smtClean="0"/>
              <a:t>11. </a:t>
            </a:r>
            <a:r>
              <a:rPr lang="tr-TR" dirty="0" smtClean="0"/>
              <a:t>Yedek sınav evrakı ile sınava alınan öğrencilerin cevap kâğıtlarında öğrenci bilgileri yer almayacağından, öğrenciler bilgilerini cevap kâğıdına doğru ve eksiksiz kodlayacaklar ve bu husus salon görevlileri tarafından kontrol edilecektir.</a:t>
            </a:r>
          </a:p>
          <a:p>
            <a:pPr lvl="0" algn="just"/>
            <a:r>
              <a:rPr lang="tr-TR" b="1" dirty="0" smtClean="0"/>
              <a:t>12. </a:t>
            </a:r>
            <a:r>
              <a:rPr lang="tr-TR" dirty="0" smtClean="0"/>
              <a:t>Cevap kâğıtları, öğrenci yoklama listesi, düzenlenen tutanaklar ve benzeri sınav evrakı sınav güvenlik poşetine konulup, ağzı kapatılarak bina sınav komisyonuna imza karşılığında teslim edilecektir.</a:t>
            </a:r>
          </a:p>
          <a:p>
            <a:pPr lvl="0" algn="just"/>
            <a:r>
              <a:rPr lang="tr-TR" b="1" dirty="0" smtClean="0"/>
              <a:t>13. </a:t>
            </a:r>
            <a:r>
              <a:rPr lang="tr-TR" dirty="0" smtClean="0"/>
              <a:t>Salonda gazete, kitap vb. okunmayacak; öğrencilerin dikkatini dağıtacak şekilde ve gerekmedikçe konuşulmayacaktır. Sınav süresince sınav salonu terk edilmeyecek, gürültü çıkaracak nitelikte topuklu ayakkabı giyilmeyecek ve cep telefonu gibi cihazlarla sınav salonuna gelinmeyecektir.</a:t>
            </a:r>
          </a:p>
          <a:p>
            <a:pPr algn="just"/>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16386"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5" name="4 Metin kutusu"/>
          <p:cNvSpPr txBox="1"/>
          <p:nvPr/>
        </p:nvSpPr>
        <p:spPr>
          <a:xfrm>
            <a:off x="611560" y="1779687"/>
            <a:ext cx="8064896" cy="5078313"/>
          </a:xfrm>
          <a:prstGeom prst="rect">
            <a:avLst/>
          </a:prstGeom>
          <a:noFill/>
        </p:spPr>
        <p:txBody>
          <a:bodyPr wrap="square" rtlCol="0">
            <a:spAutoFit/>
          </a:bodyPr>
          <a:lstStyle/>
          <a:p>
            <a:pPr algn="just"/>
            <a:r>
              <a:rPr lang="tr-TR" b="1" dirty="0" smtClean="0">
                <a:latin typeface="Times New Roman" pitchFamily="18" charset="0"/>
                <a:cs typeface="Times New Roman" pitchFamily="18" charset="0"/>
              </a:rPr>
              <a:t>D- Sınavda tedbir alınması gereken öğrencilerle ilgili dikkat edilecek hususlar:</a:t>
            </a:r>
          </a:p>
          <a:p>
            <a:pPr lvl="0" algn="just"/>
            <a:r>
              <a:rPr lang="tr-TR" b="1" dirty="0" smtClean="0">
                <a:latin typeface="Times New Roman" pitchFamily="18" charset="0"/>
                <a:cs typeface="Times New Roman" pitchFamily="18" charset="0"/>
              </a:rPr>
              <a:t>1. </a:t>
            </a:r>
            <a:r>
              <a:rPr lang="tr-TR" dirty="0" smtClean="0">
                <a:latin typeface="Times New Roman" pitchFamily="18" charset="0"/>
                <a:cs typeface="Times New Roman" pitchFamily="18" charset="0"/>
              </a:rPr>
              <a:t>Sınavda özel hizmet alması gerekebilecek öğrencilere verilecek destek ve hizmetler için </a:t>
            </a:r>
            <a:r>
              <a:rPr lang="en-US" u="sng" dirty="0" smtClean="0">
                <a:latin typeface="Times New Roman" pitchFamily="18" charset="0"/>
                <a:cs typeface="Times New Roman" pitchFamily="18" charset="0"/>
                <a:hlinkClick r:id="rId3"/>
              </a:rPr>
              <a:t>www.meb.gov.tr</a:t>
            </a:r>
            <a:r>
              <a:rPr lang="en-US"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internet adresinde yayımlanan Ortak Sınavlar e-Kılavuzunun 7. maddesinde yer alan talimatlara uygun hareket edilecektir.</a:t>
            </a:r>
          </a:p>
          <a:p>
            <a:pPr lvl="0" algn="just"/>
            <a:r>
              <a:rPr lang="tr-TR" b="1" dirty="0" smtClean="0">
                <a:latin typeface="Times New Roman" pitchFamily="18" charset="0"/>
                <a:cs typeface="Times New Roman" pitchFamily="18" charset="0"/>
              </a:rPr>
              <a:t>2. </a:t>
            </a:r>
            <a:r>
              <a:rPr lang="tr-TR" dirty="0" smtClean="0">
                <a:latin typeface="Times New Roman" pitchFamily="18" charset="0"/>
                <a:cs typeface="Times New Roman" pitchFamily="18" charset="0"/>
              </a:rPr>
              <a:t>Sınavlarda engelli öğrencilerin sorun yaşamamaları için, il/ilçelerde millî eğitim müdürlükleri ve rehberlik araştırma merkezleri müdürlüklerince (RAM) her türlü tedbir alınacaktır.</a:t>
            </a:r>
          </a:p>
          <a:p>
            <a:pPr lvl="0" algn="just"/>
            <a:r>
              <a:rPr lang="tr-TR" b="1" dirty="0" smtClean="0">
                <a:latin typeface="Times New Roman" pitchFamily="18" charset="0"/>
                <a:cs typeface="Times New Roman" pitchFamily="18" charset="0"/>
              </a:rPr>
              <a:t>3. </a:t>
            </a:r>
            <a:r>
              <a:rPr lang="tr-TR" dirty="0" smtClean="0">
                <a:latin typeface="Times New Roman" pitchFamily="18" charset="0"/>
                <a:cs typeface="Times New Roman" pitchFamily="18" charset="0"/>
              </a:rPr>
              <a:t>Sınavlarda engelli öğrencilere okuyucu ve kodlayıcı hizmeti verecek öğretmenlerin, yabancı dili ve matematik dili okumayı bilenler arasından ve öğrencinin engeli göz önünde bulundurularak seçilmesine dikkat edilecektir.</a:t>
            </a:r>
          </a:p>
          <a:p>
            <a:pPr lvl="0" algn="just"/>
            <a:r>
              <a:rPr lang="tr-TR" b="1" dirty="0" smtClean="0">
                <a:latin typeface="Times New Roman" pitchFamily="18" charset="0"/>
                <a:cs typeface="Times New Roman" pitchFamily="18" charset="0"/>
              </a:rPr>
              <a:t>4. </a:t>
            </a:r>
            <a:r>
              <a:rPr lang="tr-TR" dirty="0" smtClean="0">
                <a:latin typeface="Times New Roman" pitchFamily="18" charset="0"/>
                <a:cs typeface="Times New Roman" pitchFamily="18" charset="0"/>
              </a:rPr>
              <a:t>Öğrencilerin engelleri sebebiyle sürekli kullandıkları araç-gereç, cihaz ve ilaç varsa kendilerinin getirmeleri kaydıyla sınavda kullanmalarına izin verilecektir.</a:t>
            </a:r>
          </a:p>
          <a:p>
            <a:pPr algn="just"/>
            <a:r>
              <a:rPr lang="tr-TR" b="1" dirty="0" smtClean="0">
                <a:latin typeface="Times New Roman" pitchFamily="18" charset="0"/>
                <a:cs typeface="Times New Roman" pitchFamily="18" charset="0"/>
              </a:rPr>
              <a:t>5. </a:t>
            </a:r>
            <a:r>
              <a:rPr lang="tr-TR" dirty="0" smtClean="0">
                <a:latin typeface="Times New Roman" pitchFamily="18" charset="0"/>
                <a:cs typeface="Times New Roman" pitchFamily="18" charset="0"/>
              </a:rPr>
              <a:t>İşitme engelliler okullarında öğrencilerin sınavda herhangi bir olumsuzluk yaşamamaları için işaret dili bilen öğretmenler görevlendirilecektir. Ancak bu öğretmenlerin yazılı sınavı yapılacak ders branşından olmamalarına dikkat edilecektir.</a:t>
            </a:r>
          </a:p>
          <a:p>
            <a:pPr lvl="0" algn="just"/>
            <a:endParaRPr lang="tr-TR" dirty="0" smtClean="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graphicFrame>
        <p:nvGraphicFramePr>
          <p:cNvPr id="6" name="5 Tablo"/>
          <p:cNvGraphicFramePr>
            <a:graphicFrameLocks noGrp="1"/>
          </p:cNvGraphicFramePr>
          <p:nvPr>
            <p:extLst>
              <p:ext uri="{D42A27DB-BD31-4B8C-83A1-F6EECF244321}">
                <p14:modId xmlns:p14="http://schemas.microsoft.com/office/powerpoint/2010/main" val="2652452298"/>
              </p:ext>
            </p:extLst>
          </p:nvPr>
        </p:nvGraphicFramePr>
        <p:xfrm>
          <a:off x="395536" y="1916832"/>
          <a:ext cx="8280920" cy="1512168"/>
        </p:xfrm>
        <a:graphic>
          <a:graphicData uri="http://schemas.openxmlformats.org/drawingml/2006/table">
            <a:tbl>
              <a:tblPr>
                <a:tableStyleId>{3C2FFA5D-87B4-456A-9821-1D502468CF0F}</a:tableStyleId>
              </a:tblPr>
              <a:tblGrid>
                <a:gridCol w="1113001"/>
                <a:gridCol w="1296087"/>
                <a:gridCol w="1979800"/>
                <a:gridCol w="1987421"/>
                <a:gridCol w="1904611"/>
              </a:tblGrid>
              <a:tr h="404651">
                <a:tc>
                  <a:txBody>
                    <a:bodyPr/>
                    <a:lstStyle/>
                    <a:p>
                      <a:pPr algn="ctr">
                        <a:lnSpc>
                          <a:spcPts val="1490"/>
                        </a:lnSpc>
                        <a:spcAft>
                          <a:spcPts val="0"/>
                        </a:spcAft>
                      </a:pPr>
                      <a:r>
                        <a:rPr lang="tr-TR" sz="1600" b="1" dirty="0">
                          <a:latin typeface="Times New Roman" pitchFamily="18" charset="0"/>
                          <a:cs typeface="Times New Roman" pitchFamily="18" charset="0"/>
                        </a:rPr>
                        <a:t>Sınıf</a:t>
                      </a:r>
                      <a:endParaRPr lang="tr-TR" sz="1600" b="1" dirty="0">
                        <a:latin typeface="Times New Roman" pitchFamily="18" charset="0"/>
                        <a:ea typeface="Times New Roman"/>
                        <a:cs typeface="Times New Roman" pitchFamily="18" charset="0"/>
                      </a:endParaRPr>
                    </a:p>
                  </a:txBody>
                  <a:tcPr marL="23399" marR="23399" marT="0" marB="0" anchor="ctr"/>
                </a:tc>
                <a:tc>
                  <a:txBody>
                    <a:bodyPr/>
                    <a:lstStyle/>
                    <a:p>
                      <a:pPr algn="ctr">
                        <a:lnSpc>
                          <a:spcPts val="1490"/>
                        </a:lnSpc>
                        <a:spcAft>
                          <a:spcPts val="0"/>
                        </a:spcAft>
                      </a:pPr>
                      <a:r>
                        <a:rPr lang="tr-TR" sz="1600" b="1" dirty="0">
                          <a:latin typeface="Times New Roman" pitchFamily="18" charset="0"/>
                          <a:cs typeface="Times New Roman" pitchFamily="18" charset="0"/>
                        </a:rPr>
                        <a:t>Dönem</a:t>
                      </a:r>
                      <a:endParaRPr lang="tr-TR" sz="1600" b="1" dirty="0">
                        <a:latin typeface="Times New Roman" pitchFamily="18" charset="0"/>
                        <a:ea typeface="Times New Roman"/>
                        <a:cs typeface="Times New Roman" pitchFamily="18" charset="0"/>
                      </a:endParaRPr>
                    </a:p>
                  </a:txBody>
                  <a:tcPr marL="23399" marR="23399" marT="0" marB="0" anchor="ctr"/>
                </a:tc>
                <a:tc>
                  <a:txBody>
                    <a:bodyPr/>
                    <a:lstStyle/>
                    <a:p>
                      <a:pPr algn="ctr">
                        <a:lnSpc>
                          <a:spcPts val="1490"/>
                        </a:lnSpc>
                        <a:spcAft>
                          <a:spcPts val="0"/>
                        </a:spcAft>
                      </a:pPr>
                      <a:r>
                        <a:rPr lang="tr-TR" sz="1600" b="1" dirty="0">
                          <a:latin typeface="Times New Roman" pitchFamily="18" charset="0"/>
                          <a:cs typeface="Times New Roman" pitchFamily="18" charset="0"/>
                        </a:rPr>
                        <a:t>Sınav Tarihleri</a:t>
                      </a:r>
                      <a:endParaRPr lang="tr-TR" sz="1600" b="1" dirty="0">
                        <a:latin typeface="Times New Roman" pitchFamily="18" charset="0"/>
                        <a:ea typeface="Times New Roman"/>
                        <a:cs typeface="Times New Roman" pitchFamily="18" charset="0"/>
                      </a:endParaRPr>
                    </a:p>
                  </a:txBody>
                  <a:tcPr marL="23399" marR="23399" marT="0" marB="0" anchor="ctr"/>
                </a:tc>
                <a:tc>
                  <a:txBody>
                    <a:bodyPr/>
                    <a:lstStyle/>
                    <a:p>
                      <a:pPr marL="216535" algn="ctr">
                        <a:lnSpc>
                          <a:spcPts val="1490"/>
                        </a:lnSpc>
                        <a:spcAft>
                          <a:spcPts val="0"/>
                        </a:spcAft>
                      </a:pPr>
                      <a:r>
                        <a:rPr lang="tr-TR" sz="1600" b="1" dirty="0">
                          <a:latin typeface="Times New Roman" pitchFamily="18" charset="0"/>
                          <a:cs typeface="Times New Roman" pitchFamily="18" charset="0"/>
                        </a:rPr>
                        <a:t>Mazeret Sınavı Tarihleri</a:t>
                      </a:r>
                      <a:endParaRPr lang="tr-TR" sz="1600" b="1" dirty="0">
                        <a:latin typeface="Times New Roman" pitchFamily="18" charset="0"/>
                        <a:ea typeface="Times New Roman"/>
                        <a:cs typeface="Times New Roman" pitchFamily="18" charset="0"/>
                      </a:endParaRPr>
                    </a:p>
                  </a:txBody>
                  <a:tcPr marL="23399" marR="23399" marT="0" marB="0" anchor="ctr"/>
                </a:tc>
                <a:tc>
                  <a:txBody>
                    <a:bodyPr/>
                    <a:lstStyle/>
                    <a:p>
                      <a:pPr algn="ctr">
                        <a:lnSpc>
                          <a:spcPts val="1510"/>
                        </a:lnSpc>
                        <a:spcAft>
                          <a:spcPts val="0"/>
                        </a:spcAft>
                      </a:pPr>
                      <a:r>
                        <a:rPr lang="tr-TR" sz="1600" b="1" dirty="0">
                          <a:latin typeface="Times New Roman" pitchFamily="18" charset="0"/>
                          <a:cs typeface="Times New Roman" pitchFamily="18" charset="0"/>
                        </a:rPr>
                        <a:t>Sınav Sonuçlarının İlanı</a:t>
                      </a:r>
                      <a:endParaRPr lang="tr-TR" sz="1600" b="1" dirty="0">
                        <a:latin typeface="Times New Roman" pitchFamily="18" charset="0"/>
                        <a:ea typeface="Times New Roman"/>
                        <a:cs typeface="Times New Roman" pitchFamily="18" charset="0"/>
                      </a:endParaRPr>
                    </a:p>
                  </a:txBody>
                  <a:tcPr marL="23399" marR="23399" marT="0" marB="0" anchor="ctr"/>
                </a:tc>
              </a:tr>
              <a:tr h="589563">
                <a:tc>
                  <a:txBody>
                    <a:bodyPr/>
                    <a:lstStyle/>
                    <a:p>
                      <a:pPr algn="ctr">
                        <a:lnSpc>
                          <a:spcPct val="200000"/>
                        </a:lnSpc>
                        <a:spcAft>
                          <a:spcPts val="0"/>
                        </a:spcAft>
                      </a:pPr>
                      <a:r>
                        <a:rPr lang="tr-TR" sz="1600" b="1" dirty="0">
                          <a:latin typeface="Times New Roman" pitchFamily="18" charset="0"/>
                          <a:cs typeface="Times New Roman" pitchFamily="18" charset="0"/>
                        </a:rPr>
                        <a:t>8'inci sınıf</a:t>
                      </a:r>
                      <a:endParaRPr lang="tr-TR" sz="1600" b="1" dirty="0">
                        <a:latin typeface="Times New Roman" pitchFamily="18" charset="0"/>
                        <a:ea typeface="Times New Roman"/>
                        <a:cs typeface="Times New Roman" pitchFamily="18" charset="0"/>
                      </a:endParaRPr>
                    </a:p>
                  </a:txBody>
                  <a:tcPr marL="23399" marR="23399" marT="0" marB="0" anchor="ctr"/>
                </a:tc>
                <a:tc>
                  <a:txBody>
                    <a:bodyPr/>
                    <a:lstStyle/>
                    <a:p>
                      <a:pPr algn="ctr">
                        <a:lnSpc>
                          <a:spcPct val="200000"/>
                        </a:lnSpc>
                        <a:spcAft>
                          <a:spcPts val="0"/>
                        </a:spcAft>
                      </a:pPr>
                      <a:r>
                        <a:rPr lang="tr-TR" sz="1600" b="1" dirty="0">
                          <a:latin typeface="Times New Roman" pitchFamily="18" charset="0"/>
                          <a:cs typeface="Times New Roman" pitchFamily="18" charset="0"/>
                        </a:rPr>
                        <a:t>I. Dönem</a:t>
                      </a:r>
                      <a:endParaRPr lang="tr-TR" sz="1600" b="1" dirty="0">
                        <a:latin typeface="Times New Roman" pitchFamily="18" charset="0"/>
                        <a:ea typeface="Times New Roman"/>
                        <a:cs typeface="Times New Roman" pitchFamily="18" charset="0"/>
                      </a:endParaRPr>
                    </a:p>
                  </a:txBody>
                  <a:tcPr marL="23399" marR="23399" marT="0" marB="0" anchor="ctr"/>
                </a:tc>
                <a:tc>
                  <a:txBody>
                    <a:bodyPr/>
                    <a:lstStyle/>
                    <a:p>
                      <a:pPr algn="ctr">
                        <a:lnSpc>
                          <a:spcPct val="200000"/>
                        </a:lnSpc>
                        <a:spcAft>
                          <a:spcPts val="0"/>
                        </a:spcAft>
                      </a:pPr>
                      <a:r>
                        <a:rPr lang="tr-TR" sz="1600" b="1" dirty="0" smtClean="0">
                          <a:latin typeface="Times New Roman" pitchFamily="18" charset="0"/>
                          <a:cs typeface="Times New Roman" pitchFamily="18" charset="0"/>
                        </a:rPr>
                        <a:t>23-24 </a:t>
                      </a:r>
                      <a:r>
                        <a:rPr lang="tr-TR" sz="1600" b="1" dirty="0">
                          <a:latin typeface="Times New Roman" pitchFamily="18" charset="0"/>
                          <a:cs typeface="Times New Roman" pitchFamily="18" charset="0"/>
                        </a:rPr>
                        <a:t>Kasım </a:t>
                      </a:r>
                      <a:r>
                        <a:rPr lang="tr-TR" sz="1600" b="1" dirty="0" smtClean="0">
                          <a:latin typeface="Times New Roman" pitchFamily="18" charset="0"/>
                          <a:cs typeface="Times New Roman" pitchFamily="18" charset="0"/>
                        </a:rPr>
                        <a:t>2016</a:t>
                      </a:r>
                      <a:endParaRPr lang="tr-TR" sz="1600" b="1" dirty="0">
                        <a:latin typeface="Times New Roman" pitchFamily="18" charset="0"/>
                        <a:ea typeface="Times New Roman"/>
                        <a:cs typeface="Times New Roman" pitchFamily="18" charset="0"/>
                      </a:endParaRPr>
                    </a:p>
                  </a:txBody>
                  <a:tcPr marL="23399" marR="23399" marT="0" marB="0" anchor="ctr"/>
                </a:tc>
                <a:tc>
                  <a:txBody>
                    <a:bodyPr/>
                    <a:lstStyle/>
                    <a:p>
                      <a:pPr algn="ctr">
                        <a:lnSpc>
                          <a:spcPct val="200000"/>
                        </a:lnSpc>
                        <a:spcAft>
                          <a:spcPts val="0"/>
                        </a:spcAft>
                      </a:pPr>
                      <a:r>
                        <a:rPr lang="tr-TR" sz="1600" b="1" dirty="0" smtClean="0">
                          <a:latin typeface="Times New Roman" pitchFamily="18" charset="0"/>
                          <a:cs typeface="Times New Roman" pitchFamily="18" charset="0"/>
                        </a:rPr>
                        <a:t>17-18 </a:t>
                      </a:r>
                      <a:r>
                        <a:rPr lang="tr-TR" sz="1600" b="1" dirty="0">
                          <a:latin typeface="Times New Roman" pitchFamily="18" charset="0"/>
                          <a:cs typeface="Times New Roman" pitchFamily="18" charset="0"/>
                        </a:rPr>
                        <a:t>Aralık </a:t>
                      </a:r>
                      <a:r>
                        <a:rPr lang="tr-TR" sz="1600" b="1" dirty="0" smtClean="0">
                          <a:latin typeface="Times New Roman" pitchFamily="18" charset="0"/>
                          <a:cs typeface="Times New Roman" pitchFamily="18" charset="0"/>
                        </a:rPr>
                        <a:t>2016</a:t>
                      </a:r>
                      <a:endParaRPr lang="tr-TR" sz="1600" b="1" dirty="0">
                        <a:latin typeface="Times New Roman" pitchFamily="18" charset="0"/>
                        <a:ea typeface="Times New Roman"/>
                        <a:cs typeface="Times New Roman" pitchFamily="18" charset="0"/>
                      </a:endParaRPr>
                    </a:p>
                  </a:txBody>
                  <a:tcPr marL="23399" marR="23399" marT="0" marB="0" anchor="ctr"/>
                </a:tc>
                <a:tc>
                  <a:txBody>
                    <a:bodyPr/>
                    <a:lstStyle/>
                    <a:p>
                      <a:pPr algn="ctr">
                        <a:lnSpc>
                          <a:spcPct val="200000"/>
                        </a:lnSpc>
                        <a:spcAft>
                          <a:spcPts val="0"/>
                        </a:spcAft>
                      </a:pPr>
                      <a:r>
                        <a:rPr lang="tr-TR" sz="1600" b="1" dirty="0">
                          <a:latin typeface="Times New Roman" pitchFamily="18" charset="0"/>
                          <a:cs typeface="Times New Roman" pitchFamily="18" charset="0"/>
                        </a:rPr>
                        <a:t>Ocak </a:t>
                      </a:r>
                      <a:r>
                        <a:rPr lang="tr-TR" sz="1600" b="1" dirty="0" smtClean="0">
                          <a:latin typeface="Times New Roman" pitchFamily="18" charset="0"/>
                          <a:cs typeface="Times New Roman" pitchFamily="18" charset="0"/>
                        </a:rPr>
                        <a:t>2017</a:t>
                      </a:r>
                      <a:endParaRPr lang="tr-TR" sz="1600" b="1" dirty="0">
                        <a:latin typeface="Times New Roman" pitchFamily="18" charset="0"/>
                        <a:ea typeface="Times New Roman"/>
                        <a:cs typeface="Times New Roman" pitchFamily="18" charset="0"/>
                      </a:endParaRPr>
                    </a:p>
                  </a:txBody>
                  <a:tcPr marL="23399" marR="23399" marT="0" marB="0" anchor="ctr"/>
                </a:tc>
              </a:tr>
              <a:tr h="517954">
                <a:tc>
                  <a:txBody>
                    <a:bodyPr/>
                    <a:lstStyle/>
                    <a:p>
                      <a:pPr algn="ctr">
                        <a:lnSpc>
                          <a:spcPct val="200000"/>
                        </a:lnSpc>
                        <a:spcAft>
                          <a:spcPts val="0"/>
                        </a:spcAft>
                      </a:pPr>
                      <a:r>
                        <a:rPr lang="tr-TR" sz="1600" b="1" dirty="0">
                          <a:latin typeface="Times New Roman" pitchFamily="18" charset="0"/>
                          <a:cs typeface="Times New Roman" pitchFamily="18" charset="0"/>
                        </a:rPr>
                        <a:t>8'inci sınıf</a:t>
                      </a:r>
                      <a:endParaRPr lang="tr-TR" sz="1600" b="1" dirty="0">
                        <a:latin typeface="Times New Roman" pitchFamily="18" charset="0"/>
                        <a:ea typeface="Times New Roman"/>
                        <a:cs typeface="Times New Roman" pitchFamily="18" charset="0"/>
                      </a:endParaRPr>
                    </a:p>
                  </a:txBody>
                  <a:tcPr marL="23399" marR="23399" marT="0" marB="0" anchor="ctr"/>
                </a:tc>
                <a:tc>
                  <a:txBody>
                    <a:bodyPr/>
                    <a:lstStyle/>
                    <a:p>
                      <a:pPr algn="ctr">
                        <a:lnSpc>
                          <a:spcPct val="200000"/>
                        </a:lnSpc>
                        <a:spcAft>
                          <a:spcPts val="0"/>
                        </a:spcAft>
                      </a:pPr>
                      <a:r>
                        <a:rPr lang="tr-TR" sz="1600" b="1">
                          <a:latin typeface="Times New Roman" pitchFamily="18" charset="0"/>
                          <a:cs typeface="Times New Roman" pitchFamily="18" charset="0"/>
                        </a:rPr>
                        <a:t>II. Dönem</a:t>
                      </a:r>
                      <a:endParaRPr lang="tr-TR" sz="1600" b="1">
                        <a:latin typeface="Times New Roman" pitchFamily="18" charset="0"/>
                        <a:ea typeface="Times New Roman"/>
                        <a:cs typeface="Times New Roman" pitchFamily="18" charset="0"/>
                      </a:endParaRPr>
                    </a:p>
                  </a:txBody>
                  <a:tcPr marL="23399" marR="23399" marT="0" marB="0" anchor="ctr"/>
                </a:tc>
                <a:tc>
                  <a:txBody>
                    <a:bodyPr/>
                    <a:lstStyle/>
                    <a:p>
                      <a:pPr algn="ctr">
                        <a:lnSpc>
                          <a:spcPct val="200000"/>
                        </a:lnSpc>
                        <a:spcAft>
                          <a:spcPts val="0"/>
                        </a:spcAft>
                      </a:pPr>
                      <a:r>
                        <a:rPr lang="tr-TR" sz="1600" b="1" dirty="0" smtClean="0">
                          <a:latin typeface="Times New Roman" pitchFamily="18" charset="0"/>
                          <a:cs typeface="Times New Roman" pitchFamily="18" charset="0"/>
                        </a:rPr>
                        <a:t>26-27 </a:t>
                      </a:r>
                      <a:r>
                        <a:rPr lang="tr-TR" sz="1600" b="1" dirty="0">
                          <a:latin typeface="Times New Roman" pitchFamily="18" charset="0"/>
                          <a:cs typeface="Times New Roman" pitchFamily="18" charset="0"/>
                        </a:rPr>
                        <a:t>Nisan </a:t>
                      </a:r>
                      <a:r>
                        <a:rPr lang="tr-TR" sz="1600" b="1" dirty="0" smtClean="0">
                          <a:latin typeface="Times New Roman" pitchFamily="18" charset="0"/>
                          <a:cs typeface="Times New Roman" pitchFamily="18" charset="0"/>
                        </a:rPr>
                        <a:t>2017</a:t>
                      </a:r>
                      <a:endParaRPr lang="tr-TR" sz="1600" b="1" dirty="0">
                        <a:latin typeface="Times New Roman" pitchFamily="18" charset="0"/>
                        <a:ea typeface="Times New Roman"/>
                        <a:cs typeface="Times New Roman" pitchFamily="18" charset="0"/>
                      </a:endParaRPr>
                    </a:p>
                  </a:txBody>
                  <a:tcPr marL="23399" marR="23399" marT="0" marB="0" anchor="ctr"/>
                </a:tc>
                <a:tc>
                  <a:txBody>
                    <a:bodyPr/>
                    <a:lstStyle/>
                    <a:p>
                      <a:pPr algn="ctr">
                        <a:lnSpc>
                          <a:spcPct val="200000"/>
                        </a:lnSpc>
                        <a:spcAft>
                          <a:spcPts val="0"/>
                        </a:spcAft>
                      </a:pPr>
                      <a:r>
                        <a:rPr lang="tr-TR" sz="1600" b="1" dirty="0" smtClean="0">
                          <a:latin typeface="Times New Roman" pitchFamily="18" charset="0"/>
                          <a:cs typeface="Times New Roman" pitchFamily="18" charset="0"/>
                        </a:rPr>
                        <a:t>20-21 </a:t>
                      </a:r>
                      <a:r>
                        <a:rPr lang="tr-TR" sz="1600" b="1" dirty="0">
                          <a:latin typeface="Times New Roman" pitchFamily="18" charset="0"/>
                          <a:cs typeface="Times New Roman" pitchFamily="18" charset="0"/>
                        </a:rPr>
                        <a:t>Mayıs </a:t>
                      </a:r>
                      <a:r>
                        <a:rPr lang="tr-TR" sz="1600" b="1" dirty="0" smtClean="0">
                          <a:latin typeface="Times New Roman" pitchFamily="18" charset="0"/>
                          <a:cs typeface="Times New Roman" pitchFamily="18" charset="0"/>
                        </a:rPr>
                        <a:t>2017</a:t>
                      </a:r>
                      <a:endParaRPr lang="tr-TR" sz="1600" b="1" dirty="0">
                        <a:latin typeface="Times New Roman" pitchFamily="18" charset="0"/>
                        <a:ea typeface="Times New Roman"/>
                        <a:cs typeface="Times New Roman" pitchFamily="18" charset="0"/>
                      </a:endParaRPr>
                    </a:p>
                  </a:txBody>
                  <a:tcPr marL="23399" marR="23399" marT="0" marB="0" anchor="ctr"/>
                </a:tc>
                <a:tc>
                  <a:txBody>
                    <a:bodyPr/>
                    <a:lstStyle/>
                    <a:p>
                      <a:pPr algn="ctr">
                        <a:lnSpc>
                          <a:spcPct val="200000"/>
                        </a:lnSpc>
                        <a:spcAft>
                          <a:spcPts val="0"/>
                        </a:spcAft>
                      </a:pPr>
                      <a:r>
                        <a:rPr lang="tr-TR" sz="1600" b="1" dirty="0">
                          <a:latin typeface="Times New Roman" pitchFamily="18" charset="0"/>
                          <a:cs typeface="Times New Roman" pitchFamily="18" charset="0"/>
                        </a:rPr>
                        <a:t>Haziran </a:t>
                      </a:r>
                      <a:r>
                        <a:rPr lang="tr-TR" sz="1600" b="1" dirty="0" smtClean="0">
                          <a:latin typeface="Times New Roman" pitchFamily="18" charset="0"/>
                          <a:cs typeface="Times New Roman" pitchFamily="18" charset="0"/>
                        </a:rPr>
                        <a:t>2017</a:t>
                      </a:r>
                      <a:endParaRPr lang="tr-TR" sz="1600" b="1" dirty="0">
                        <a:latin typeface="Times New Roman" pitchFamily="18" charset="0"/>
                        <a:ea typeface="Times New Roman"/>
                        <a:cs typeface="Times New Roman" pitchFamily="18" charset="0"/>
                      </a:endParaRPr>
                    </a:p>
                  </a:txBody>
                  <a:tcPr marL="23399" marR="23399" marT="0" marB="0" anchor="ctr"/>
                </a:tc>
              </a:tr>
            </a:tbl>
          </a:graphicData>
        </a:graphic>
      </p:graphicFrame>
      <p:graphicFrame>
        <p:nvGraphicFramePr>
          <p:cNvPr id="7" name="6 Tablo"/>
          <p:cNvGraphicFramePr>
            <a:graphicFrameLocks noGrp="1"/>
          </p:cNvGraphicFramePr>
          <p:nvPr/>
        </p:nvGraphicFramePr>
        <p:xfrm>
          <a:off x="395537" y="3789040"/>
          <a:ext cx="8280920" cy="1630556"/>
        </p:xfrm>
        <a:graphic>
          <a:graphicData uri="http://schemas.openxmlformats.org/drawingml/2006/table">
            <a:tbl>
              <a:tblPr>
                <a:tableStyleId>{3C2FFA5D-87B4-456A-9821-1D502468CF0F}</a:tableStyleId>
              </a:tblPr>
              <a:tblGrid>
                <a:gridCol w="2448271"/>
                <a:gridCol w="1925652"/>
                <a:gridCol w="1996892"/>
                <a:gridCol w="1910105"/>
              </a:tblGrid>
              <a:tr h="310369">
                <a:tc gridSpan="4">
                  <a:txBody>
                    <a:bodyPr/>
                    <a:lstStyle/>
                    <a:p>
                      <a:pPr marL="1532890" algn="l">
                        <a:lnSpc>
                          <a:spcPts val="1490"/>
                        </a:lnSpc>
                        <a:spcAft>
                          <a:spcPts val="0"/>
                        </a:spcAft>
                      </a:pPr>
                      <a:r>
                        <a:rPr lang="tr-TR" sz="1400" b="1" dirty="0" smtClean="0">
                          <a:latin typeface="Times New Roman" pitchFamily="18" charset="0"/>
                          <a:cs typeface="Times New Roman" pitchFamily="18" charset="0"/>
                        </a:rPr>
                        <a:t>         ORTAK SINAVLAR BİRİNCİ GÜN OTURUMU</a:t>
                      </a:r>
                      <a:endParaRPr lang="tr-TR" sz="1400" b="1" dirty="0">
                        <a:latin typeface="Times New Roman" pitchFamily="18" charset="0"/>
                        <a:ea typeface="Times New Roman"/>
                        <a:cs typeface="Times New Roman" pitchFamily="18" charset="0"/>
                      </a:endParaRPr>
                    </a:p>
                  </a:txBody>
                  <a:tcPr marL="23430" marR="23430" marT="0" marB="0"/>
                </a:tc>
                <a:tc hMerge="1">
                  <a:txBody>
                    <a:bodyPr/>
                    <a:lstStyle/>
                    <a:p>
                      <a:endParaRPr lang="tr-TR"/>
                    </a:p>
                  </a:txBody>
                  <a:tcPr/>
                </a:tc>
                <a:tc hMerge="1">
                  <a:txBody>
                    <a:bodyPr/>
                    <a:lstStyle/>
                    <a:p>
                      <a:endParaRPr lang="tr-TR"/>
                    </a:p>
                  </a:txBody>
                  <a:tcPr/>
                </a:tc>
                <a:tc hMerge="1">
                  <a:txBody>
                    <a:bodyPr/>
                    <a:lstStyle/>
                    <a:p>
                      <a:endParaRPr lang="tr-TR"/>
                    </a:p>
                  </a:txBody>
                  <a:tcPr/>
                </a:tc>
              </a:tr>
              <a:tr h="409711">
                <a:tc>
                  <a:txBody>
                    <a:bodyPr/>
                    <a:lstStyle/>
                    <a:p>
                      <a:pPr algn="l">
                        <a:lnSpc>
                          <a:spcPts val="1490"/>
                        </a:lnSpc>
                        <a:spcAft>
                          <a:spcPts val="0"/>
                        </a:spcAft>
                      </a:pPr>
                      <a:r>
                        <a:rPr lang="tr-TR" sz="1400" b="1" dirty="0">
                          <a:latin typeface="Times New Roman" pitchFamily="18" charset="0"/>
                          <a:cs typeface="Times New Roman" pitchFamily="18" charset="0"/>
                        </a:rPr>
                        <a:t>DERS ADI</a:t>
                      </a:r>
                      <a:endParaRPr lang="tr-TR" sz="1400" b="1" dirty="0">
                        <a:latin typeface="Times New Roman" pitchFamily="18" charset="0"/>
                        <a:ea typeface="Times New Roman"/>
                        <a:cs typeface="Times New Roman" pitchFamily="18" charset="0"/>
                      </a:endParaRPr>
                    </a:p>
                  </a:txBody>
                  <a:tcPr marL="23430" marR="23430" marT="0" marB="0"/>
                </a:tc>
                <a:tc>
                  <a:txBody>
                    <a:bodyPr/>
                    <a:lstStyle/>
                    <a:p>
                      <a:pPr marL="262255" algn="ctr">
                        <a:lnSpc>
                          <a:spcPts val="1440"/>
                        </a:lnSpc>
                        <a:spcAft>
                          <a:spcPts val="0"/>
                        </a:spcAft>
                      </a:pPr>
                      <a:r>
                        <a:rPr lang="tr-TR" sz="1400" b="1" dirty="0">
                          <a:latin typeface="Times New Roman" pitchFamily="18" charset="0"/>
                          <a:cs typeface="Times New Roman" pitchFamily="18" charset="0"/>
                        </a:rPr>
                        <a:t>BAŞLAMA SAATİ</a:t>
                      </a:r>
                      <a:endParaRPr lang="tr-TR" sz="1400" b="1" dirty="0">
                        <a:latin typeface="Times New Roman" pitchFamily="18" charset="0"/>
                        <a:ea typeface="Times New Roman"/>
                        <a:cs typeface="Times New Roman" pitchFamily="18" charset="0"/>
                      </a:endParaRPr>
                    </a:p>
                  </a:txBody>
                  <a:tcPr marL="23430" marR="23430" marT="0" marB="0"/>
                </a:tc>
                <a:tc>
                  <a:txBody>
                    <a:bodyPr/>
                    <a:lstStyle/>
                    <a:p>
                      <a:pPr algn="ctr">
                        <a:lnSpc>
                          <a:spcPts val="1490"/>
                        </a:lnSpc>
                        <a:spcAft>
                          <a:spcPts val="0"/>
                        </a:spcAft>
                      </a:pPr>
                      <a:r>
                        <a:rPr lang="tr-TR" sz="1400" b="1">
                          <a:latin typeface="Times New Roman" pitchFamily="18" charset="0"/>
                          <a:cs typeface="Times New Roman" pitchFamily="18" charset="0"/>
                        </a:rPr>
                        <a:t>SORU SAYISI</a:t>
                      </a:r>
                      <a:endParaRPr lang="tr-TR" sz="1400" b="1">
                        <a:latin typeface="Times New Roman" pitchFamily="18" charset="0"/>
                        <a:ea typeface="Times New Roman"/>
                        <a:cs typeface="Times New Roman" pitchFamily="18" charset="0"/>
                      </a:endParaRPr>
                    </a:p>
                  </a:txBody>
                  <a:tcPr marL="23430" marR="23430" marT="0" marB="0"/>
                </a:tc>
                <a:tc>
                  <a:txBody>
                    <a:bodyPr/>
                    <a:lstStyle/>
                    <a:p>
                      <a:pPr algn="ctr">
                        <a:lnSpc>
                          <a:spcPts val="1490"/>
                        </a:lnSpc>
                        <a:spcAft>
                          <a:spcPts val="0"/>
                        </a:spcAft>
                      </a:pPr>
                      <a:r>
                        <a:rPr lang="tr-TR" sz="1400" b="1">
                          <a:latin typeface="Times New Roman" pitchFamily="18" charset="0"/>
                          <a:cs typeface="Times New Roman" pitchFamily="18" charset="0"/>
                        </a:rPr>
                        <a:t>SÜRESİ</a:t>
                      </a:r>
                      <a:endParaRPr lang="tr-TR" sz="1400" b="1">
                        <a:latin typeface="Times New Roman" pitchFamily="18" charset="0"/>
                        <a:ea typeface="Times New Roman"/>
                        <a:cs typeface="Times New Roman" pitchFamily="18" charset="0"/>
                      </a:endParaRPr>
                    </a:p>
                  </a:txBody>
                  <a:tcPr marL="23430" marR="23430" marT="0" marB="0"/>
                </a:tc>
              </a:tr>
              <a:tr h="310369">
                <a:tc>
                  <a:txBody>
                    <a:bodyPr/>
                    <a:lstStyle/>
                    <a:p>
                      <a:pPr algn="l">
                        <a:lnSpc>
                          <a:spcPts val="1490"/>
                        </a:lnSpc>
                        <a:spcAft>
                          <a:spcPts val="0"/>
                        </a:spcAft>
                      </a:pPr>
                      <a:r>
                        <a:rPr lang="tr-TR" sz="1400" b="1">
                          <a:latin typeface="Times New Roman" pitchFamily="18" charset="0"/>
                          <a:cs typeface="Times New Roman" pitchFamily="18" charset="0"/>
                        </a:rPr>
                        <a:t>Türkçe</a:t>
                      </a:r>
                      <a:endParaRPr lang="tr-TR" sz="1400" b="1">
                        <a:latin typeface="Times New Roman" pitchFamily="18" charset="0"/>
                        <a:ea typeface="Times New Roman"/>
                        <a:cs typeface="Times New Roman" pitchFamily="18" charset="0"/>
                      </a:endParaRPr>
                    </a:p>
                  </a:txBody>
                  <a:tcPr marL="23430" marR="23430" marT="0" marB="0"/>
                </a:tc>
                <a:tc>
                  <a:txBody>
                    <a:bodyPr/>
                    <a:lstStyle/>
                    <a:p>
                      <a:pPr algn="ctr">
                        <a:lnSpc>
                          <a:spcPct val="115000"/>
                        </a:lnSpc>
                        <a:spcAft>
                          <a:spcPts val="0"/>
                        </a:spcAft>
                      </a:pPr>
                      <a:r>
                        <a:rPr lang="tr-TR" sz="1400" b="1">
                          <a:latin typeface="Times New Roman" pitchFamily="18" charset="0"/>
                          <a:cs typeface="Times New Roman" pitchFamily="18" charset="0"/>
                        </a:rPr>
                        <a:t>09.00</a:t>
                      </a:r>
                      <a:endParaRPr lang="tr-TR" sz="1400" b="1">
                        <a:latin typeface="Times New Roman" pitchFamily="18" charset="0"/>
                        <a:ea typeface="Times New Roman"/>
                        <a:cs typeface="Times New Roman" pitchFamily="18" charset="0"/>
                      </a:endParaRPr>
                    </a:p>
                  </a:txBody>
                  <a:tcPr marL="23430" marR="23430" marT="0" marB="0"/>
                </a:tc>
                <a:tc>
                  <a:txBody>
                    <a:bodyPr/>
                    <a:lstStyle/>
                    <a:p>
                      <a:pPr algn="ctr">
                        <a:lnSpc>
                          <a:spcPct val="115000"/>
                        </a:lnSpc>
                        <a:spcAft>
                          <a:spcPts val="0"/>
                        </a:spcAft>
                      </a:pPr>
                      <a:r>
                        <a:rPr lang="tr-TR" sz="1400" b="1">
                          <a:latin typeface="Times New Roman" pitchFamily="18" charset="0"/>
                          <a:cs typeface="Times New Roman" pitchFamily="18" charset="0"/>
                        </a:rPr>
                        <a:t>20</a:t>
                      </a:r>
                      <a:endParaRPr lang="tr-TR" sz="1400" b="1">
                        <a:latin typeface="Times New Roman" pitchFamily="18" charset="0"/>
                        <a:ea typeface="Times New Roman"/>
                        <a:cs typeface="Times New Roman" pitchFamily="18" charset="0"/>
                      </a:endParaRPr>
                    </a:p>
                  </a:txBody>
                  <a:tcPr marL="23430" marR="23430" marT="0" marB="0"/>
                </a:tc>
                <a:tc>
                  <a:txBody>
                    <a:bodyPr/>
                    <a:lstStyle/>
                    <a:p>
                      <a:pPr algn="ctr">
                        <a:lnSpc>
                          <a:spcPct val="115000"/>
                        </a:lnSpc>
                        <a:spcAft>
                          <a:spcPts val="0"/>
                        </a:spcAft>
                      </a:pPr>
                      <a:r>
                        <a:rPr lang="tr-TR" sz="1400" b="1">
                          <a:latin typeface="Times New Roman" pitchFamily="18" charset="0"/>
                          <a:cs typeface="Times New Roman" pitchFamily="18" charset="0"/>
                        </a:rPr>
                        <a:t>40 DAKİKA</a:t>
                      </a:r>
                      <a:endParaRPr lang="tr-TR" sz="1400" b="1">
                        <a:latin typeface="Times New Roman" pitchFamily="18" charset="0"/>
                        <a:ea typeface="Times New Roman"/>
                        <a:cs typeface="Times New Roman" pitchFamily="18" charset="0"/>
                      </a:endParaRPr>
                    </a:p>
                  </a:txBody>
                  <a:tcPr marL="23430" marR="23430" marT="0" marB="0"/>
                </a:tc>
              </a:tr>
              <a:tr h="310369">
                <a:tc>
                  <a:txBody>
                    <a:bodyPr/>
                    <a:lstStyle/>
                    <a:p>
                      <a:pPr algn="l">
                        <a:lnSpc>
                          <a:spcPts val="1490"/>
                        </a:lnSpc>
                        <a:spcAft>
                          <a:spcPts val="0"/>
                        </a:spcAft>
                      </a:pPr>
                      <a:r>
                        <a:rPr lang="tr-TR" sz="1400" b="1">
                          <a:latin typeface="Times New Roman" pitchFamily="18" charset="0"/>
                          <a:cs typeface="Times New Roman" pitchFamily="18" charset="0"/>
                        </a:rPr>
                        <a:t>Matematik</a:t>
                      </a:r>
                      <a:endParaRPr lang="tr-TR" sz="1400" b="1">
                        <a:latin typeface="Times New Roman" pitchFamily="18" charset="0"/>
                        <a:ea typeface="Times New Roman"/>
                        <a:cs typeface="Times New Roman" pitchFamily="18" charset="0"/>
                      </a:endParaRPr>
                    </a:p>
                  </a:txBody>
                  <a:tcPr marL="23430" marR="23430" marT="0" marB="0"/>
                </a:tc>
                <a:tc>
                  <a:txBody>
                    <a:bodyPr/>
                    <a:lstStyle/>
                    <a:p>
                      <a:pPr algn="ctr">
                        <a:lnSpc>
                          <a:spcPct val="115000"/>
                        </a:lnSpc>
                        <a:spcAft>
                          <a:spcPts val="0"/>
                        </a:spcAft>
                      </a:pPr>
                      <a:r>
                        <a:rPr lang="tr-TR" sz="1400" b="1">
                          <a:latin typeface="Times New Roman" pitchFamily="18" charset="0"/>
                          <a:cs typeface="Times New Roman" pitchFamily="18" charset="0"/>
                        </a:rPr>
                        <a:t>10.10</a:t>
                      </a:r>
                      <a:endParaRPr lang="tr-TR" sz="1400" b="1">
                        <a:latin typeface="Times New Roman" pitchFamily="18" charset="0"/>
                        <a:ea typeface="Times New Roman"/>
                        <a:cs typeface="Times New Roman" pitchFamily="18" charset="0"/>
                      </a:endParaRPr>
                    </a:p>
                  </a:txBody>
                  <a:tcPr marL="23430" marR="23430" marT="0" marB="0"/>
                </a:tc>
                <a:tc>
                  <a:txBody>
                    <a:bodyPr/>
                    <a:lstStyle/>
                    <a:p>
                      <a:pPr algn="ctr">
                        <a:lnSpc>
                          <a:spcPct val="115000"/>
                        </a:lnSpc>
                        <a:spcAft>
                          <a:spcPts val="0"/>
                        </a:spcAft>
                      </a:pPr>
                      <a:r>
                        <a:rPr lang="tr-TR" sz="1400" b="1">
                          <a:latin typeface="Times New Roman" pitchFamily="18" charset="0"/>
                          <a:cs typeface="Times New Roman" pitchFamily="18" charset="0"/>
                        </a:rPr>
                        <a:t>20</a:t>
                      </a:r>
                      <a:endParaRPr lang="tr-TR" sz="1400" b="1">
                        <a:latin typeface="Times New Roman" pitchFamily="18" charset="0"/>
                        <a:ea typeface="Times New Roman"/>
                        <a:cs typeface="Times New Roman" pitchFamily="18" charset="0"/>
                      </a:endParaRPr>
                    </a:p>
                  </a:txBody>
                  <a:tcPr marL="23430" marR="23430" marT="0" marB="0"/>
                </a:tc>
                <a:tc>
                  <a:txBody>
                    <a:bodyPr/>
                    <a:lstStyle/>
                    <a:p>
                      <a:pPr algn="ctr">
                        <a:lnSpc>
                          <a:spcPct val="115000"/>
                        </a:lnSpc>
                        <a:spcAft>
                          <a:spcPts val="0"/>
                        </a:spcAft>
                      </a:pPr>
                      <a:r>
                        <a:rPr lang="tr-TR" sz="1400" b="1">
                          <a:latin typeface="Times New Roman" pitchFamily="18" charset="0"/>
                          <a:cs typeface="Times New Roman" pitchFamily="18" charset="0"/>
                        </a:rPr>
                        <a:t>40 DAKİKA</a:t>
                      </a:r>
                      <a:endParaRPr lang="tr-TR" sz="1400" b="1">
                        <a:latin typeface="Times New Roman" pitchFamily="18" charset="0"/>
                        <a:ea typeface="Times New Roman"/>
                        <a:cs typeface="Times New Roman" pitchFamily="18" charset="0"/>
                      </a:endParaRPr>
                    </a:p>
                  </a:txBody>
                  <a:tcPr marL="23430" marR="23430" marT="0" marB="0"/>
                </a:tc>
              </a:tr>
              <a:tr h="289738">
                <a:tc>
                  <a:txBody>
                    <a:bodyPr/>
                    <a:lstStyle/>
                    <a:p>
                      <a:pPr>
                        <a:lnSpc>
                          <a:spcPts val="1440"/>
                        </a:lnSpc>
                        <a:spcAft>
                          <a:spcPts val="0"/>
                        </a:spcAft>
                      </a:pPr>
                      <a:r>
                        <a:rPr lang="tr-TR" sz="1400" b="1">
                          <a:latin typeface="Times New Roman" pitchFamily="18" charset="0"/>
                          <a:cs typeface="Times New Roman" pitchFamily="18" charset="0"/>
                        </a:rPr>
                        <a:t>Din Kültürü ve Ahlâk Bilgisi</a:t>
                      </a:r>
                      <a:endParaRPr lang="tr-TR" sz="1400" b="1">
                        <a:latin typeface="Times New Roman" pitchFamily="18" charset="0"/>
                        <a:ea typeface="Times New Roman"/>
                        <a:cs typeface="Times New Roman" pitchFamily="18" charset="0"/>
                      </a:endParaRPr>
                    </a:p>
                  </a:txBody>
                  <a:tcPr marL="23430" marR="23430" marT="0" marB="0"/>
                </a:tc>
                <a:tc>
                  <a:txBody>
                    <a:bodyPr/>
                    <a:lstStyle/>
                    <a:p>
                      <a:pPr algn="ctr">
                        <a:lnSpc>
                          <a:spcPct val="115000"/>
                        </a:lnSpc>
                        <a:spcAft>
                          <a:spcPts val="0"/>
                        </a:spcAft>
                      </a:pPr>
                      <a:r>
                        <a:rPr lang="tr-TR" sz="1400" b="1">
                          <a:latin typeface="Times New Roman" pitchFamily="18" charset="0"/>
                          <a:cs typeface="Times New Roman" pitchFamily="18" charset="0"/>
                        </a:rPr>
                        <a:t>11.20</a:t>
                      </a:r>
                      <a:endParaRPr lang="tr-TR" sz="1400" b="1">
                        <a:latin typeface="Times New Roman" pitchFamily="18" charset="0"/>
                        <a:ea typeface="Times New Roman"/>
                        <a:cs typeface="Times New Roman" pitchFamily="18" charset="0"/>
                      </a:endParaRPr>
                    </a:p>
                  </a:txBody>
                  <a:tcPr marL="23430" marR="23430" marT="0" marB="0"/>
                </a:tc>
                <a:tc>
                  <a:txBody>
                    <a:bodyPr/>
                    <a:lstStyle/>
                    <a:p>
                      <a:pPr algn="ctr">
                        <a:lnSpc>
                          <a:spcPct val="115000"/>
                        </a:lnSpc>
                        <a:spcAft>
                          <a:spcPts val="0"/>
                        </a:spcAft>
                      </a:pPr>
                      <a:r>
                        <a:rPr lang="tr-TR" sz="1400" b="1">
                          <a:latin typeface="Times New Roman" pitchFamily="18" charset="0"/>
                          <a:cs typeface="Times New Roman" pitchFamily="18" charset="0"/>
                        </a:rPr>
                        <a:t>20</a:t>
                      </a:r>
                      <a:endParaRPr lang="tr-TR" sz="1400" b="1">
                        <a:latin typeface="Times New Roman" pitchFamily="18" charset="0"/>
                        <a:ea typeface="Times New Roman"/>
                        <a:cs typeface="Times New Roman" pitchFamily="18" charset="0"/>
                      </a:endParaRPr>
                    </a:p>
                  </a:txBody>
                  <a:tcPr marL="23430" marR="23430" marT="0" marB="0"/>
                </a:tc>
                <a:tc>
                  <a:txBody>
                    <a:bodyPr/>
                    <a:lstStyle/>
                    <a:p>
                      <a:pPr algn="ctr">
                        <a:lnSpc>
                          <a:spcPct val="115000"/>
                        </a:lnSpc>
                        <a:spcAft>
                          <a:spcPts val="0"/>
                        </a:spcAft>
                      </a:pPr>
                      <a:r>
                        <a:rPr lang="tr-TR" sz="1400" b="1" dirty="0">
                          <a:latin typeface="Times New Roman" pitchFamily="18" charset="0"/>
                          <a:cs typeface="Times New Roman" pitchFamily="18" charset="0"/>
                        </a:rPr>
                        <a:t>40 DAKİKA</a:t>
                      </a:r>
                      <a:endParaRPr lang="tr-TR" sz="1400" b="1" dirty="0">
                        <a:latin typeface="Times New Roman" pitchFamily="18" charset="0"/>
                        <a:ea typeface="Times New Roman"/>
                        <a:cs typeface="Times New Roman" pitchFamily="18" charset="0"/>
                      </a:endParaRPr>
                    </a:p>
                  </a:txBody>
                  <a:tcPr marL="23430" marR="23430" marT="0" marB="0"/>
                </a:tc>
              </a:tr>
            </a:tbl>
          </a:graphicData>
        </a:graphic>
      </p:graphicFrame>
      <p:sp>
        <p:nvSpPr>
          <p:cNvPr id="9" name="8 Metin kutusu"/>
          <p:cNvSpPr txBox="1"/>
          <p:nvPr/>
        </p:nvSpPr>
        <p:spPr>
          <a:xfrm>
            <a:off x="2339752" y="1484784"/>
            <a:ext cx="3960440" cy="369332"/>
          </a:xfrm>
          <a:prstGeom prst="rect">
            <a:avLst/>
          </a:prstGeom>
          <a:noFill/>
        </p:spPr>
        <p:txBody>
          <a:bodyPr wrap="square" rtlCol="0">
            <a:spAutoFit/>
          </a:bodyPr>
          <a:lstStyle/>
          <a:p>
            <a:r>
              <a:rPr lang="tr-TR" b="1" dirty="0" smtClean="0"/>
              <a:t>ORTAK SINAVLAR UYGULAMA TAKVİMİ</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2050"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4 Tablo"/>
          <p:cNvGraphicFramePr>
            <a:graphicFrameLocks noGrp="1"/>
          </p:cNvGraphicFramePr>
          <p:nvPr/>
        </p:nvGraphicFramePr>
        <p:xfrm>
          <a:off x="827584" y="2492896"/>
          <a:ext cx="7200800" cy="1872208"/>
        </p:xfrm>
        <a:graphic>
          <a:graphicData uri="http://schemas.openxmlformats.org/drawingml/2006/table">
            <a:tbl>
              <a:tblPr>
                <a:tableStyleId>{3C2FFA5D-87B4-456A-9821-1D502468CF0F}</a:tableStyleId>
              </a:tblPr>
              <a:tblGrid>
                <a:gridCol w="2171549"/>
                <a:gridCol w="1572118"/>
                <a:gridCol w="1771928"/>
                <a:gridCol w="1685205"/>
              </a:tblGrid>
              <a:tr h="600387">
                <a:tc>
                  <a:txBody>
                    <a:bodyPr/>
                    <a:lstStyle/>
                    <a:p>
                      <a:pPr algn="l">
                        <a:lnSpc>
                          <a:spcPts val="1490"/>
                        </a:lnSpc>
                        <a:spcAft>
                          <a:spcPts val="0"/>
                        </a:spcAft>
                      </a:pPr>
                      <a:r>
                        <a:rPr lang="tr-TR" sz="1400" b="1" dirty="0">
                          <a:latin typeface="Times New Roman" pitchFamily="18" charset="0"/>
                          <a:cs typeface="Times New Roman" pitchFamily="18" charset="0"/>
                        </a:rPr>
                        <a:t>DERS ADI</a:t>
                      </a:r>
                      <a:endParaRPr lang="tr-TR" sz="1400" b="1" dirty="0">
                        <a:latin typeface="Times New Roman" pitchFamily="18" charset="0"/>
                        <a:ea typeface="Times New Roman"/>
                        <a:cs typeface="Times New Roman" pitchFamily="18" charset="0"/>
                      </a:endParaRPr>
                    </a:p>
                  </a:txBody>
                  <a:tcPr marL="23494" marR="23494" marT="0" marB="0" anchor="ctr"/>
                </a:tc>
                <a:tc>
                  <a:txBody>
                    <a:bodyPr/>
                    <a:lstStyle/>
                    <a:p>
                      <a:pPr marL="262255" algn="ctr">
                        <a:lnSpc>
                          <a:spcPts val="1490"/>
                        </a:lnSpc>
                        <a:spcAft>
                          <a:spcPts val="0"/>
                        </a:spcAft>
                      </a:pPr>
                      <a:r>
                        <a:rPr lang="tr-TR" sz="1400" b="1">
                          <a:latin typeface="Times New Roman" pitchFamily="18" charset="0"/>
                          <a:cs typeface="Times New Roman" pitchFamily="18" charset="0"/>
                        </a:rPr>
                        <a:t>BAŞLAMA SAATİ</a:t>
                      </a:r>
                      <a:endParaRPr lang="tr-TR" sz="1400" b="1">
                        <a:latin typeface="Times New Roman" pitchFamily="18" charset="0"/>
                        <a:ea typeface="Times New Roman"/>
                        <a:cs typeface="Times New Roman" pitchFamily="18" charset="0"/>
                      </a:endParaRPr>
                    </a:p>
                  </a:txBody>
                  <a:tcPr marL="23494" marR="23494" marT="0" marB="0" anchor="ctr"/>
                </a:tc>
                <a:tc>
                  <a:txBody>
                    <a:bodyPr/>
                    <a:lstStyle/>
                    <a:p>
                      <a:pPr algn="ctr">
                        <a:lnSpc>
                          <a:spcPts val="1490"/>
                        </a:lnSpc>
                        <a:spcAft>
                          <a:spcPts val="0"/>
                        </a:spcAft>
                      </a:pPr>
                      <a:r>
                        <a:rPr lang="tr-TR" sz="1400" b="1">
                          <a:latin typeface="Times New Roman" pitchFamily="18" charset="0"/>
                          <a:cs typeface="Times New Roman" pitchFamily="18" charset="0"/>
                        </a:rPr>
                        <a:t>SORU SAYISI</a:t>
                      </a:r>
                      <a:endParaRPr lang="tr-TR" sz="1400" b="1">
                        <a:latin typeface="Times New Roman" pitchFamily="18" charset="0"/>
                        <a:ea typeface="Times New Roman"/>
                        <a:cs typeface="Times New Roman" pitchFamily="18" charset="0"/>
                      </a:endParaRPr>
                    </a:p>
                  </a:txBody>
                  <a:tcPr marL="23494" marR="23494" marT="0" marB="0" anchor="ctr"/>
                </a:tc>
                <a:tc>
                  <a:txBody>
                    <a:bodyPr/>
                    <a:lstStyle/>
                    <a:p>
                      <a:pPr algn="ctr">
                        <a:lnSpc>
                          <a:spcPts val="1490"/>
                        </a:lnSpc>
                        <a:spcAft>
                          <a:spcPts val="0"/>
                        </a:spcAft>
                      </a:pPr>
                      <a:r>
                        <a:rPr lang="tr-TR" sz="1400" b="1" dirty="0">
                          <a:latin typeface="Times New Roman" pitchFamily="18" charset="0"/>
                          <a:cs typeface="Times New Roman" pitchFamily="18" charset="0"/>
                        </a:rPr>
                        <a:t>SÜRESİ</a:t>
                      </a:r>
                      <a:endParaRPr lang="tr-TR" sz="1400" b="1" dirty="0">
                        <a:latin typeface="Times New Roman" pitchFamily="18" charset="0"/>
                        <a:ea typeface="Times New Roman"/>
                        <a:cs typeface="Times New Roman" pitchFamily="18" charset="0"/>
                      </a:endParaRPr>
                    </a:p>
                  </a:txBody>
                  <a:tcPr marL="23494" marR="23494" marT="0" marB="0" anchor="ctr"/>
                </a:tc>
              </a:tr>
              <a:tr h="355730">
                <a:tc>
                  <a:txBody>
                    <a:bodyPr/>
                    <a:lstStyle/>
                    <a:p>
                      <a:pPr algn="l">
                        <a:lnSpc>
                          <a:spcPts val="1490"/>
                        </a:lnSpc>
                        <a:spcAft>
                          <a:spcPts val="0"/>
                        </a:spcAft>
                      </a:pPr>
                      <a:r>
                        <a:rPr lang="tr-TR" sz="1400" b="1">
                          <a:latin typeface="Times New Roman" pitchFamily="18" charset="0"/>
                          <a:cs typeface="Times New Roman" pitchFamily="18" charset="0"/>
                        </a:rPr>
                        <a:t>Fen ve Teknoloji</a:t>
                      </a:r>
                      <a:endParaRPr lang="tr-TR" sz="1400" b="1">
                        <a:latin typeface="Times New Roman" pitchFamily="18" charset="0"/>
                        <a:ea typeface="Times New Roman"/>
                        <a:cs typeface="Times New Roman" pitchFamily="18" charset="0"/>
                      </a:endParaRPr>
                    </a:p>
                  </a:txBody>
                  <a:tcPr marL="23494" marR="23494" marT="0" marB="0" anchor="ctr"/>
                </a:tc>
                <a:tc>
                  <a:txBody>
                    <a:bodyPr/>
                    <a:lstStyle/>
                    <a:p>
                      <a:pPr algn="ctr">
                        <a:lnSpc>
                          <a:spcPct val="115000"/>
                        </a:lnSpc>
                        <a:spcAft>
                          <a:spcPts val="0"/>
                        </a:spcAft>
                      </a:pPr>
                      <a:r>
                        <a:rPr lang="tr-TR" sz="1400" b="1">
                          <a:latin typeface="Times New Roman" pitchFamily="18" charset="0"/>
                          <a:cs typeface="Times New Roman" pitchFamily="18" charset="0"/>
                        </a:rPr>
                        <a:t>09.00</a:t>
                      </a:r>
                      <a:endParaRPr lang="tr-TR" sz="1400" b="1">
                        <a:latin typeface="Times New Roman" pitchFamily="18" charset="0"/>
                        <a:ea typeface="Times New Roman"/>
                        <a:cs typeface="Times New Roman" pitchFamily="18" charset="0"/>
                      </a:endParaRPr>
                    </a:p>
                  </a:txBody>
                  <a:tcPr marL="23494" marR="23494" marT="0" marB="0" anchor="ctr"/>
                </a:tc>
                <a:tc>
                  <a:txBody>
                    <a:bodyPr/>
                    <a:lstStyle/>
                    <a:p>
                      <a:pPr algn="ctr">
                        <a:lnSpc>
                          <a:spcPct val="115000"/>
                        </a:lnSpc>
                        <a:spcAft>
                          <a:spcPts val="0"/>
                        </a:spcAft>
                      </a:pPr>
                      <a:r>
                        <a:rPr lang="tr-TR" sz="1400" b="1" dirty="0">
                          <a:latin typeface="Times New Roman" pitchFamily="18" charset="0"/>
                          <a:cs typeface="Times New Roman" pitchFamily="18" charset="0"/>
                        </a:rPr>
                        <a:t>20</a:t>
                      </a:r>
                      <a:endParaRPr lang="tr-TR" sz="1400" b="1" dirty="0">
                        <a:latin typeface="Times New Roman" pitchFamily="18" charset="0"/>
                        <a:ea typeface="Times New Roman"/>
                        <a:cs typeface="Times New Roman" pitchFamily="18" charset="0"/>
                      </a:endParaRPr>
                    </a:p>
                  </a:txBody>
                  <a:tcPr marL="23494" marR="23494" marT="0" marB="0" anchor="ctr"/>
                </a:tc>
                <a:tc>
                  <a:txBody>
                    <a:bodyPr/>
                    <a:lstStyle/>
                    <a:p>
                      <a:pPr algn="ctr">
                        <a:lnSpc>
                          <a:spcPct val="115000"/>
                        </a:lnSpc>
                        <a:spcAft>
                          <a:spcPts val="0"/>
                        </a:spcAft>
                      </a:pPr>
                      <a:r>
                        <a:rPr lang="tr-TR" sz="1400" b="1">
                          <a:latin typeface="Times New Roman" pitchFamily="18" charset="0"/>
                          <a:cs typeface="Times New Roman" pitchFamily="18" charset="0"/>
                        </a:rPr>
                        <a:t>40 DAKİKA</a:t>
                      </a:r>
                      <a:endParaRPr lang="tr-TR" sz="1400" b="1">
                        <a:latin typeface="Times New Roman" pitchFamily="18" charset="0"/>
                        <a:ea typeface="Times New Roman"/>
                        <a:cs typeface="Times New Roman" pitchFamily="18" charset="0"/>
                      </a:endParaRPr>
                    </a:p>
                  </a:txBody>
                  <a:tcPr marL="23494" marR="23494" marT="0" marB="0" anchor="ctr"/>
                </a:tc>
              </a:tr>
              <a:tr h="560361">
                <a:tc>
                  <a:txBody>
                    <a:bodyPr/>
                    <a:lstStyle/>
                    <a:p>
                      <a:pPr>
                        <a:lnSpc>
                          <a:spcPts val="1390"/>
                        </a:lnSpc>
                        <a:spcAft>
                          <a:spcPts val="0"/>
                        </a:spcAft>
                      </a:pPr>
                      <a:r>
                        <a:rPr lang="tr-TR" sz="1400" b="1" dirty="0">
                          <a:latin typeface="Times New Roman" pitchFamily="18" charset="0"/>
                          <a:cs typeface="Times New Roman" pitchFamily="18" charset="0"/>
                        </a:rPr>
                        <a:t>T.C. İnkılâp Tarihi ve Atatürkçülük</a:t>
                      </a:r>
                      <a:endParaRPr lang="tr-TR" sz="1400" b="1" dirty="0">
                        <a:latin typeface="Times New Roman" pitchFamily="18" charset="0"/>
                        <a:ea typeface="Times New Roman"/>
                        <a:cs typeface="Times New Roman" pitchFamily="18" charset="0"/>
                      </a:endParaRPr>
                    </a:p>
                  </a:txBody>
                  <a:tcPr marL="23494" marR="23494" marT="0" marB="0" anchor="ctr"/>
                </a:tc>
                <a:tc>
                  <a:txBody>
                    <a:bodyPr/>
                    <a:lstStyle/>
                    <a:p>
                      <a:pPr algn="ctr">
                        <a:lnSpc>
                          <a:spcPct val="115000"/>
                        </a:lnSpc>
                        <a:spcAft>
                          <a:spcPts val="0"/>
                        </a:spcAft>
                      </a:pPr>
                      <a:r>
                        <a:rPr lang="tr-TR" sz="1400" b="1">
                          <a:latin typeface="Times New Roman" pitchFamily="18" charset="0"/>
                          <a:cs typeface="Times New Roman" pitchFamily="18" charset="0"/>
                        </a:rPr>
                        <a:t>10.10</a:t>
                      </a:r>
                      <a:endParaRPr lang="tr-TR" sz="1400" b="1">
                        <a:latin typeface="Times New Roman" pitchFamily="18" charset="0"/>
                        <a:ea typeface="Times New Roman"/>
                        <a:cs typeface="Times New Roman" pitchFamily="18" charset="0"/>
                      </a:endParaRPr>
                    </a:p>
                  </a:txBody>
                  <a:tcPr marL="23494" marR="23494" marT="0" marB="0" anchor="ctr"/>
                </a:tc>
                <a:tc>
                  <a:txBody>
                    <a:bodyPr/>
                    <a:lstStyle/>
                    <a:p>
                      <a:pPr algn="ctr">
                        <a:lnSpc>
                          <a:spcPct val="115000"/>
                        </a:lnSpc>
                        <a:spcAft>
                          <a:spcPts val="0"/>
                        </a:spcAft>
                      </a:pPr>
                      <a:r>
                        <a:rPr lang="tr-TR" sz="1400" b="1">
                          <a:latin typeface="Times New Roman" pitchFamily="18" charset="0"/>
                          <a:cs typeface="Times New Roman" pitchFamily="18" charset="0"/>
                        </a:rPr>
                        <a:t>20</a:t>
                      </a:r>
                      <a:endParaRPr lang="tr-TR" sz="1400" b="1">
                        <a:latin typeface="Times New Roman" pitchFamily="18" charset="0"/>
                        <a:ea typeface="Times New Roman"/>
                        <a:cs typeface="Times New Roman" pitchFamily="18" charset="0"/>
                      </a:endParaRPr>
                    </a:p>
                  </a:txBody>
                  <a:tcPr marL="23494" marR="23494" marT="0" marB="0" anchor="ctr"/>
                </a:tc>
                <a:tc>
                  <a:txBody>
                    <a:bodyPr/>
                    <a:lstStyle/>
                    <a:p>
                      <a:pPr algn="ctr">
                        <a:lnSpc>
                          <a:spcPct val="115000"/>
                        </a:lnSpc>
                        <a:spcAft>
                          <a:spcPts val="0"/>
                        </a:spcAft>
                      </a:pPr>
                      <a:r>
                        <a:rPr lang="tr-TR" sz="1400" b="1">
                          <a:latin typeface="Times New Roman" pitchFamily="18" charset="0"/>
                          <a:cs typeface="Times New Roman" pitchFamily="18" charset="0"/>
                        </a:rPr>
                        <a:t>40 DAKİKA</a:t>
                      </a:r>
                      <a:endParaRPr lang="tr-TR" sz="1400" b="1">
                        <a:latin typeface="Times New Roman" pitchFamily="18" charset="0"/>
                        <a:ea typeface="Times New Roman"/>
                        <a:cs typeface="Times New Roman" pitchFamily="18" charset="0"/>
                      </a:endParaRPr>
                    </a:p>
                  </a:txBody>
                  <a:tcPr marL="23494" marR="23494" marT="0" marB="0" anchor="ctr"/>
                </a:tc>
              </a:tr>
              <a:tr h="355730">
                <a:tc>
                  <a:txBody>
                    <a:bodyPr/>
                    <a:lstStyle/>
                    <a:p>
                      <a:pPr algn="l">
                        <a:lnSpc>
                          <a:spcPts val="1490"/>
                        </a:lnSpc>
                        <a:spcAft>
                          <a:spcPts val="0"/>
                        </a:spcAft>
                      </a:pPr>
                      <a:r>
                        <a:rPr lang="tr-TR" sz="1400" b="1">
                          <a:latin typeface="Times New Roman" pitchFamily="18" charset="0"/>
                          <a:cs typeface="Times New Roman" pitchFamily="18" charset="0"/>
                        </a:rPr>
                        <a:t>Yabancı Dil</a:t>
                      </a:r>
                      <a:endParaRPr lang="tr-TR" sz="1400" b="1">
                        <a:latin typeface="Times New Roman" pitchFamily="18" charset="0"/>
                        <a:ea typeface="Times New Roman"/>
                        <a:cs typeface="Times New Roman" pitchFamily="18" charset="0"/>
                      </a:endParaRPr>
                    </a:p>
                  </a:txBody>
                  <a:tcPr marL="23494" marR="23494" marT="0" marB="0" anchor="ctr"/>
                </a:tc>
                <a:tc>
                  <a:txBody>
                    <a:bodyPr/>
                    <a:lstStyle/>
                    <a:p>
                      <a:pPr algn="ctr">
                        <a:lnSpc>
                          <a:spcPct val="115000"/>
                        </a:lnSpc>
                        <a:spcAft>
                          <a:spcPts val="0"/>
                        </a:spcAft>
                      </a:pPr>
                      <a:r>
                        <a:rPr lang="tr-TR" sz="1400" b="1" dirty="0">
                          <a:latin typeface="Times New Roman" pitchFamily="18" charset="0"/>
                          <a:cs typeface="Times New Roman" pitchFamily="18" charset="0"/>
                        </a:rPr>
                        <a:t>11.20</a:t>
                      </a:r>
                      <a:endParaRPr lang="tr-TR" sz="1400" b="1" dirty="0">
                        <a:latin typeface="Times New Roman" pitchFamily="18" charset="0"/>
                        <a:ea typeface="Times New Roman"/>
                        <a:cs typeface="Times New Roman" pitchFamily="18" charset="0"/>
                      </a:endParaRPr>
                    </a:p>
                  </a:txBody>
                  <a:tcPr marL="23494" marR="23494" marT="0" marB="0" anchor="ctr"/>
                </a:tc>
                <a:tc>
                  <a:txBody>
                    <a:bodyPr/>
                    <a:lstStyle/>
                    <a:p>
                      <a:pPr algn="ctr">
                        <a:lnSpc>
                          <a:spcPct val="115000"/>
                        </a:lnSpc>
                        <a:spcAft>
                          <a:spcPts val="0"/>
                        </a:spcAft>
                      </a:pPr>
                      <a:r>
                        <a:rPr lang="tr-TR" sz="1400" b="1">
                          <a:latin typeface="Times New Roman" pitchFamily="18" charset="0"/>
                          <a:cs typeface="Times New Roman" pitchFamily="18" charset="0"/>
                        </a:rPr>
                        <a:t>20</a:t>
                      </a:r>
                      <a:endParaRPr lang="tr-TR" sz="1400" b="1">
                        <a:latin typeface="Times New Roman" pitchFamily="18" charset="0"/>
                        <a:ea typeface="Times New Roman"/>
                        <a:cs typeface="Times New Roman" pitchFamily="18" charset="0"/>
                      </a:endParaRPr>
                    </a:p>
                  </a:txBody>
                  <a:tcPr marL="23494" marR="23494" marT="0" marB="0" anchor="ctr"/>
                </a:tc>
                <a:tc>
                  <a:txBody>
                    <a:bodyPr/>
                    <a:lstStyle/>
                    <a:p>
                      <a:pPr algn="ctr">
                        <a:lnSpc>
                          <a:spcPct val="115000"/>
                        </a:lnSpc>
                        <a:spcAft>
                          <a:spcPts val="0"/>
                        </a:spcAft>
                      </a:pPr>
                      <a:r>
                        <a:rPr lang="tr-TR" sz="1400" b="1" dirty="0">
                          <a:latin typeface="Times New Roman" pitchFamily="18" charset="0"/>
                          <a:cs typeface="Times New Roman" pitchFamily="18" charset="0"/>
                        </a:rPr>
                        <a:t>40 DAKİKA</a:t>
                      </a:r>
                      <a:endParaRPr lang="tr-TR" sz="1400" b="1" dirty="0">
                        <a:latin typeface="Times New Roman" pitchFamily="18" charset="0"/>
                        <a:ea typeface="Times New Roman"/>
                        <a:cs typeface="Times New Roman" pitchFamily="18" charset="0"/>
                      </a:endParaRPr>
                    </a:p>
                  </a:txBody>
                  <a:tcPr marL="23494" marR="23494"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sp>
        <p:nvSpPr>
          <p:cNvPr id="6" name="5 Metin kutusu"/>
          <p:cNvSpPr txBox="1"/>
          <p:nvPr/>
        </p:nvSpPr>
        <p:spPr>
          <a:xfrm>
            <a:off x="755576" y="1340768"/>
            <a:ext cx="7272808" cy="461665"/>
          </a:xfrm>
          <a:prstGeom prst="rect">
            <a:avLst/>
          </a:prstGeom>
          <a:noFill/>
        </p:spPr>
        <p:txBody>
          <a:bodyPr wrap="square" rtlCol="0">
            <a:spAutoFit/>
          </a:bodyPr>
          <a:lstStyle/>
          <a:p>
            <a:pPr algn="ctr"/>
            <a:r>
              <a:rPr lang="tr-TR" sz="2400" b="1" dirty="0" smtClean="0">
                <a:latin typeface="Times New Roman" pitchFamily="18" charset="0"/>
                <a:cs typeface="Times New Roman" pitchFamily="18" charset="0"/>
              </a:rPr>
              <a:t>Oturma Planı</a:t>
            </a:r>
            <a:endParaRPr lang="tr-TR" sz="2400" b="1" dirty="0">
              <a:latin typeface="Times New Roman" pitchFamily="18" charset="0"/>
              <a:cs typeface="Times New Roman" pitchFamily="18" charset="0"/>
            </a:endParaRPr>
          </a:p>
        </p:txBody>
      </p:sp>
      <p:pic>
        <p:nvPicPr>
          <p:cNvPr id="3074"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pic>
        <p:nvPicPr>
          <p:cNvPr id="29698" name="Picture 2" descr="C:\Users\serkan\Desktop\222ı.PNG"/>
          <p:cNvPicPr>
            <a:picLocks noChangeAspect="1" noChangeArrowheads="1"/>
          </p:cNvPicPr>
          <p:nvPr/>
        </p:nvPicPr>
        <p:blipFill>
          <a:blip r:embed="rId3" cstate="print"/>
          <a:srcRect/>
          <a:stretch>
            <a:fillRect/>
          </a:stretch>
        </p:blipFill>
        <p:spPr bwMode="auto">
          <a:xfrm>
            <a:off x="539552" y="1752646"/>
            <a:ext cx="8280920" cy="450463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098"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8" name="7 Metin kutusu"/>
          <p:cNvSpPr txBox="1"/>
          <p:nvPr/>
        </p:nvSpPr>
        <p:spPr>
          <a:xfrm>
            <a:off x="467544" y="1844824"/>
            <a:ext cx="8136904" cy="4247317"/>
          </a:xfrm>
          <a:prstGeom prst="rect">
            <a:avLst/>
          </a:prstGeom>
          <a:noFill/>
        </p:spPr>
        <p:txBody>
          <a:bodyPr wrap="square" rtlCol="0">
            <a:spAutoFit/>
          </a:bodyPr>
          <a:lstStyle/>
          <a:p>
            <a:pPr algn="just"/>
            <a:r>
              <a:rPr lang="tr-TR" b="1" dirty="0" smtClean="0">
                <a:latin typeface="Times New Roman" pitchFamily="18" charset="0"/>
                <a:cs typeface="Times New Roman" pitchFamily="18" charset="0"/>
              </a:rPr>
              <a:t>A-Valilikler tarafından:</a:t>
            </a:r>
          </a:p>
          <a:p>
            <a:pPr algn="just"/>
            <a:r>
              <a:rPr lang="tr-TR" b="1" dirty="0" smtClean="0"/>
              <a:t>1</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Sınav öncesi, sınavın uygulanması ve sınav sonrası aşamalarda güvenlik</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önlemlerinin alınması için, emniyet görevlileri ile gerekli tedbirler alınacaktır.</a:t>
            </a:r>
          </a:p>
          <a:p>
            <a:pPr lvl="0" algn="just"/>
            <a:r>
              <a:rPr lang="tr-TR" b="1"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Sınav evrakının saklanacağı saklama odalarının güvenliğinin sağlanması, evrakın muhafazası süresince saklama odasının bulunduğu binanın çevresi, girişleri ve kapısının kontrol altında tutulması nöbet uygulaması ile sağlanacaktır.</a:t>
            </a:r>
          </a:p>
          <a:p>
            <a:pPr lvl="0" algn="just"/>
            <a:r>
              <a:rPr lang="tr-TR" b="1"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Sınav evrakını taşıyan nakil aracının kendi bölgelerinde güvenli şekilde park edilmesi için gerekli tedbirler alınacaktır.</a:t>
            </a:r>
          </a:p>
          <a:p>
            <a:pPr lvl="0" algn="just"/>
            <a:r>
              <a:rPr lang="tr-TR" b="1" dirty="0" smtClean="0">
                <a:latin typeface="Times New Roman" pitchFamily="18" charset="0"/>
                <a:cs typeface="Times New Roman" pitchFamily="18" charset="0"/>
              </a:rPr>
              <a:t>4.</a:t>
            </a:r>
            <a:r>
              <a:rPr lang="tr-TR" dirty="0" smtClean="0">
                <a:latin typeface="Times New Roman" pitchFamily="18" charset="0"/>
                <a:cs typeface="Times New Roman" pitchFamily="18" charset="0"/>
              </a:rPr>
              <a:t>Sınav evrakının saklama merkezlerinden, sınav yapılacak okullara sevkiyatı ve geri dönüşü esnasında şehir içi sınav evrakı nakil görevlisi ile birlikte emniyet görevlilerinin de bulunması sağlanacaktır.</a:t>
            </a:r>
          </a:p>
          <a:p>
            <a:pPr lvl="0" algn="just"/>
            <a:r>
              <a:rPr lang="tr-TR" b="1" dirty="0" smtClean="0">
                <a:latin typeface="Times New Roman" pitchFamily="18" charset="0"/>
                <a:cs typeface="Times New Roman" pitchFamily="18" charset="0"/>
              </a:rPr>
              <a:t>5.</a:t>
            </a:r>
            <a:r>
              <a:rPr lang="tr-TR" dirty="0" smtClean="0">
                <a:latin typeface="Times New Roman" pitchFamily="18" charset="0"/>
                <a:cs typeface="Times New Roman" pitchFamily="18" charset="0"/>
              </a:rPr>
              <a:t>Sınav yapılacak okul binalarına ait değişikliklere ilişkin gerekli tedbirler alınacak, bu durum resmî yazı ile Ölçme, Değerlendirme ve Sınav Hizmetleri Genel Müdürlüğüne bildirilecektir.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5122"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5" name="4 Metin kutusu"/>
          <p:cNvSpPr txBox="1"/>
          <p:nvPr/>
        </p:nvSpPr>
        <p:spPr>
          <a:xfrm>
            <a:off x="395536" y="1916832"/>
            <a:ext cx="8280920" cy="3693319"/>
          </a:xfrm>
          <a:prstGeom prst="rect">
            <a:avLst/>
          </a:prstGeom>
          <a:noFill/>
        </p:spPr>
        <p:txBody>
          <a:bodyPr wrap="square" rtlCol="0">
            <a:spAutoFit/>
          </a:bodyPr>
          <a:lstStyle/>
          <a:p>
            <a:pPr lvl="0" algn="just"/>
            <a:r>
              <a:rPr lang="tr-TR" b="1" dirty="0" smtClean="0"/>
              <a:t>6.</a:t>
            </a:r>
            <a:r>
              <a:rPr lang="tr-TR" dirty="0" smtClean="0"/>
              <a:t>Sınav yapılacak okullara, millî eğitim müdür yardımcısı, şube müdürü, maarif müfettişlerinden veya uygun görülen okul müdürlerinden bir kişi, bina sınav sorumlusu olarak görevlendirilecektir. Bina sınav sorumluları tarafından görevli oldukları binalarda sınavın usulüne uygun olarak gerçekleşmesi için gerekli tedbirler alınarak, sınavdan sonra hazırlanacak raporlar bölge sınav yürütme komisyonuna iletilecektir. Ayrıca, bölge sınav yürütme komisyonu tarafından incelenen raporlarda mevzuata uygun olmayan uygulamalar var ise </a:t>
            </a:r>
            <a:r>
              <a:rPr lang="en-US" u="sng" dirty="0" smtClean="0">
                <a:hlinkClick r:id="rId3"/>
              </a:rPr>
              <a:t>odsgm_sgydb@meb.gov.tr</a:t>
            </a:r>
            <a:r>
              <a:rPr lang="en-US" dirty="0" smtClean="0"/>
              <a:t> </a:t>
            </a:r>
            <a:r>
              <a:rPr lang="tr-TR" dirty="0" smtClean="0"/>
              <a:t>e-posta adresine gönderilecektir.</a:t>
            </a:r>
          </a:p>
          <a:p>
            <a:pPr algn="just"/>
            <a:r>
              <a:rPr lang="tr-TR" b="1" dirty="0" smtClean="0"/>
              <a:t>7.</a:t>
            </a:r>
            <a:r>
              <a:rPr lang="tr-TR" dirty="0" smtClean="0"/>
              <a:t>Sınav salonlarına öğretmen görevlendirilmesi yapılırken, öğretmenlerin görev</a:t>
            </a:r>
            <a:br>
              <a:rPr lang="tr-TR" dirty="0" smtClean="0"/>
            </a:br>
            <a:r>
              <a:rPr lang="tr-TR" dirty="0" smtClean="0"/>
              <a:t>yaptıkları okullar dışında ve yazılısı yapılacak derslerden farklı branşta görevlendirilmelerine dikkat edilecektir.</a:t>
            </a:r>
          </a:p>
          <a:p>
            <a:pPr lvl="0"/>
            <a:endParaRPr lang="tr-TR" dirty="0" smtClean="0"/>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6146"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5" name="4 Metin kutusu"/>
          <p:cNvSpPr txBox="1"/>
          <p:nvPr/>
        </p:nvSpPr>
        <p:spPr>
          <a:xfrm>
            <a:off x="323528" y="1988840"/>
            <a:ext cx="8352928" cy="3693319"/>
          </a:xfrm>
          <a:prstGeom prst="rect">
            <a:avLst/>
          </a:prstGeom>
          <a:noFill/>
        </p:spPr>
        <p:txBody>
          <a:bodyPr wrap="square" rtlCol="0">
            <a:spAutoFit/>
          </a:bodyPr>
          <a:lstStyle/>
          <a:p>
            <a:pPr algn="just"/>
            <a:r>
              <a:rPr lang="tr-TR" b="1" dirty="0" smtClean="0">
                <a:latin typeface="Times New Roman" pitchFamily="18" charset="0"/>
                <a:cs typeface="Times New Roman" pitchFamily="18" charset="0"/>
              </a:rPr>
              <a:t>8.</a:t>
            </a:r>
            <a:r>
              <a:rPr lang="tr-TR" dirty="0" smtClean="0">
                <a:latin typeface="Times New Roman" pitchFamily="18" charset="0"/>
                <a:cs typeface="Times New Roman" pitchFamily="18" charset="0"/>
              </a:rPr>
              <a:t>Ortak sınavların yapıldığı günlerde, sınavların yapıldığı okulda ders yapılmayacaktır.</a:t>
            </a:r>
          </a:p>
          <a:p>
            <a:pPr algn="just"/>
            <a:r>
              <a:rPr lang="tr-TR" dirty="0" smtClean="0">
                <a:latin typeface="Times New Roman" pitchFamily="18" charset="0"/>
                <a:cs typeface="Times New Roman" pitchFamily="18" charset="0"/>
              </a:rPr>
              <a:t>Ancak ortak sınavlarda görevli olmayan o okulun öğretmenleri de (o gün dersi olan) sınavların yapıldığı gün en geç saat 08:30'da kendi okullarında hazır bulunacaklardır. Sınav başladıktan sonra görevine ihtiyaç duyulmayan öğretmenler okuldan ayrılacaklardır.</a:t>
            </a:r>
          </a:p>
          <a:p>
            <a:pPr algn="just"/>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9.</a:t>
            </a:r>
            <a:r>
              <a:rPr lang="tr-TR" dirty="0" smtClean="0">
                <a:latin typeface="Times New Roman" pitchFamily="18" charset="0"/>
                <a:cs typeface="Times New Roman" pitchFamily="18" charset="0"/>
              </a:rPr>
              <a:t>Özel durumları nedeniyle (bina değişikliği vb.) kendi okullarında sınava giremeyen</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ve sınava girebilmeleri için bütün öğrencileri bir başka okula yerleştirilen okul</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idarecilerinden en az birinin bu sınavın gerçekleştirileceği okulda, bina sınav komisyonunda görevlendirilmesine dikkat edilecektir. Bu öğrenciler için önceden basılmış sınav evrakı geçerli olacaktır.</a:t>
            </a:r>
          </a:p>
          <a:p>
            <a:endParaRPr lang="tr-TR" dirty="0" smtClean="0"/>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7170"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5" name="4 Metin kutusu"/>
          <p:cNvSpPr txBox="1"/>
          <p:nvPr/>
        </p:nvSpPr>
        <p:spPr>
          <a:xfrm>
            <a:off x="467544" y="1916832"/>
            <a:ext cx="8496944" cy="2308324"/>
          </a:xfrm>
          <a:prstGeom prst="rect">
            <a:avLst/>
          </a:prstGeom>
          <a:noFill/>
        </p:spPr>
        <p:txBody>
          <a:bodyPr wrap="square" rtlCol="0">
            <a:spAutoFit/>
          </a:bodyPr>
          <a:lstStyle/>
          <a:p>
            <a:pPr algn="just"/>
            <a:r>
              <a:rPr lang="tr-TR" b="1" dirty="0" smtClean="0">
                <a:latin typeface="Times New Roman" pitchFamily="18" charset="0"/>
                <a:cs typeface="Times New Roman" pitchFamily="18" charset="0"/>
              </a:rPr>
              <a:t>10.</a:t>
            </a:r>
            <a:r>
              <a:rPr lang="tr-TR" dirty="0" smtClean="0">
                <a:latin typeface="Times New Roman" pitchFamily="18" charset="0"/>
                <a:cs typeface="Times New Roman" pitchFamily="18" charset="0"/>
              </a:rPr>
              <a:t>Özel okullarda yapılacak sınavlar için Bakanlığımızın kadrolu öğretmenlerinin bina</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sınav komisyonu, salon başkanı, gözetmen olarak görevlendirilmeleri ve sınav yapılan özel okulun yöneticilerinden de en az iki idarecinin de bina sınav komisyonuna yardımcı olacak şekilde binada bulunması sağlanacaktır.</a:t>
            </a:r>
          </a:p>
          <a:p>
            <a:pPr algn="just"/>
            <a:r>
              <a:rPr lang="tr-TR" b="1" dirty="0" smtClean="0">
                <a:latin typeface="Times New Roman" pitchFamily="18" charset="0"/>
                <a:cs typeface="Times New Roman" pitchFamily="18" charset="0"/>
              </a:rPr>
              <a:t>11.</a:t>
            </a:r>
            <a:r>
              <a:rPr lang="tr-TR" dirty="0" smtClean="0">
                <a:latin typeface="Times New Roman" pitchFamily="18" charset="0"/>
                <a:cs typeface="Times New Roman" pitchFamily="18" charset="0"/>
              </a:rPr>
              <a:t>Sınavların sağlıklı olarak yürütülebilmesi için gerekli toplantıların yapılması</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sağlanacaktır.</a:t>
            </a:r>
          </a:p>
          <a:p>
            <a:pPr algn="just"/>
            <a:endParaRPr lang="tr-TR" dirty="0" smtClean="0">
              <a:latin typeface="Times New Roman" pitchFamily="18" charset="0"/>
              <a:cs typeface="Times New Roman" pitchFamily="18" charset="0"/>
            </a:endParaRP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8194" name="Picture 2" descr="C:\Users\RakipTAS\Desktop\12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1913"/>
            <a:ext cx="9205913" cy="6732587"/>
          </a:xfrm>
          <a:prstGeom prst="rect">
            <a:avLst/>
          </a:prstGeom>
          <a:noFill/>
          <a:extLst>
            <a:ext uri="{909E8E84-426E-40DD-AFC4-6F175D3DCCD1}">
              <a14:hiddenFill xmlns:a14="http://schemas.microsoft.com/office/drawing/2010/main">
                <a:solidFill>
                  <a:srgbClr val="FFFFFF"/>
                </a:solidFill>
              </a14:hiddenFill>
            </a:ext>
          </a:extLst>
        </p:spPr>
      </p:pic>
      <p:sp>
        <p:nvSpPr>
          <p:cNvPr id="5" name="4 Metin kutusu"/>
          <p:cNvSpPr txBox="1"/>
          <p:nvPr/>
        </p:nvSpPr>
        <p:spPr>
          <a:xfrm>
            <a:off x="539552" y="1628800"/>
            <a:ext cx="7920880" cy="4524315"/>
          </a:xfrm>
          <a:prstGeom prst="rect">
            <a:avLst/>
          </a:prstGeom>
          <a:noFill/>
        </p:spPr>
        <p:txBody>
          <a:bodyPr wrap="square" rtlCol="0">
            <a:spAutoFit/>
          </a:bodyPr>
          <a:lstStyle/>
          <a:p>
            <a:pPr algn="just"/>
            <a:r>
              <a:rPr lang="tr-TR" b="1" dirty="0" smtClean="0">
                <a:latin typeface="Times New Roman" pitchFamily="18" charset="0"/>
                <a:cs typeface="Times New Roman" pitchFamily="18" charset="0"/>
              </a:rPr>
              <a:t>12. </a:t>
            </a:r>
            <a:r>
              <a:rPr lang="tr-TR" dirty="0" smtClean="0">
                <a:latin typeface="Times New Roman" pitchFamily="18" charset="0"/>
                <a:cs typeface="Times New Roman" pitchFamily="18" charset="0"/>
              </a:rPr>
              <a:t>Aşağıda belirtilen;</a:t>
            </a:r>
          </a:p>
          <a:p>
            <a:pPr lvl="0" algn="just"/>
            <a:r>
              <a:rPr lang="tr-TR" b="1" dirty="0" smtClean="0">
                <a:latin typeface="Times New Roman" pitchFamily="18" charset="0"/>
                <a:cs typeface="Times New Roman" pitchFamily="18" charset="0"/>
              </a:rPr>
              <a:t>a) </a:t>
            </a:r>
            <a:r>
              <a:rPr lang="tr-TR" dirty="0" smtClean="0">
                <a:latin typeface="Times New Roman" pitchFamily="18" charset="0"/>
                <a:cs typeface="Times New Roman" pitchFamily="18" charset="0"/>
              </a:rPr>
              <a:t>Naklen yer değişikliği ve benzeri hâllere bağlı zorunlu ikamet değiştiren, başka il ve ilçelerdeki okullara nakil olan ve/veya ailesi tarım işçisi olarak çalışan öğrenciler,</a:t>
            </a:r>
          </a:p>
          <a:p>
            <a:pPr lvl="0" algn="just"/>
            <a:r>
              <a:rPr lang="tr-TR" b="1" dirty="0" smtClean="0">
                <a:latin typeface="Times New Roman" pitchFamily="18" charset="0"/>
                <a:cs typeface="Times New Roman" pitchFamily="18" charset="0"/>
              </a:rPr>
              <a:t>b) </a:t>
            </a:r>
            <a:r>
              <a:rPr lang="tr-TR" dirty="0" smtClean="0">
                <a:latin typeface="Times New Roman" pitchFamily="18" charset="0"/>
                <a:cs typeface="Times New Roman" pitchFamily="18" charset="0"/>
              </a:rPr>
              <a:t>Rehberlik Araştırma Merkezleri (RAM) tarafından sisteme işlenemeyen sınavda özel hizmet alması gereken öğrenciler,</a:t>
            </a:r>
          </a:p>
          <a:p>
            <a:pPr algn="just"/>
            <a:r>
              <a:rPr lang="tr-TR" b="1" dirty="0" smtClean="0">
                <a:latin typeface="Times New Roman" pitchFamily="18" charset="0"/>
                <a:cs typeface="Times New Roman" pitchFamily="18" charset="0"/>
              </a:rPr>
              <a:t>c)  </a:t>
            </a:r>
            <a:r>
              <a:rPr lang="tr-TR" dirty="0" smtClean="0">
                <a:latin typeface="Times New Roman" pitchFamily="18" charset="0"/>
                <a:cs typeface="Times New Roman" pitchFamily="18" charset="0"/>
              </a:rPr>
              <a:t>Cezaevlerinde tutuklu/hükümlü bulunan 8. sınıf öğrencileri,</a:t>
            </a:r>
          </a:p>
          <a:p>
            <a:pPr algn="just"/>
            <a:r>
              <a:rPr lang="tr-TR" b="1" dirty="0" smtClean="0">
                <a:latin typeface="Times New Roman" pitchFamily="18" charset="0"/>
                <a:cs typeface="Times New Roman" pitchFamily="18" charset="0"/>
              </a:rPr>
              <a:t>ç) </a:t>
            </a:r>
            <a:r>
              <a:rPr lang="tr-TR" dirty="0" smtClean="0">
                <a:latin typeface="Times New Roman" pitchFamily="18" charset="0"/>
                <a:cs typeface="Times New Roman" pitchFamily="18" charset="0"/>
              </a:rPr>
              <a:t>Yurt dışında ve Kuzey Kıbrıs Türk Cumhuriyeti'nde (KKTC) Bakanlığımıza bağlı olmayan okullarda öğrenim gören 8. sınıf öğrencilerinden sınava girme talebinde bulunanlar,</a:t>
            </a:r>
          </a:p>
          <a:p>
            <a:pPr algn="just"/>
            <a:r>
              <a:rPr lang="tr-TR" b="1" dirty="0" smtClean="0">
                <a:latin typeface="Times New Roman" pitchFamily="18" charset="0"/>
                <a:cs typeface="Times New Roman" pitchFamily="18" charset="0"/>
              </a:rPr>
              <a:t>d) </a:t>
            </a:r>
            <a:r>
              <a:rPr lang="tr-TR" dirty="0" smtClean="0">
                <a:latin typeface="Times New Roman" pitchFamily="18" charset="0"/>
                <a:cs typeface="Times New Roman" pitchFamily="18" charset="0"/>
              </a:rPr>
              <a:t>Sınava girme hakkı elde etmiş Açık Öğretim Ortaokulu öğrencilerinden sınava girme talebinde bulunan öğrenciler</a:t>
            </a:r>
          </a:p>
          <a:p>
            <a:pPr algn="just"/>
            <a:r>
              <a:rPr lang="tr-TR" dirty="0" smtClean="0">
                <a:latin typeface="Times New Roman" pitchFamily="18" charset="0"/>
                <a:cs typeface="Times New Roman" pitchFamily="18" charset="0"/>
              </a:rPr>
              <a:t>ile ilgili olarak Valiliklerce yapılacak değerlendirme sonucunda bunlardan sınava alınmaları uygun görülen öğrenciler bulundukları il/ilçelerin sınav merkezlerinde yedek salonda, evde, hastanede veya cezaevinde gerekli tedbirler alınmak suretiyle sınava alınacaktır.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1528</Words>
  <Application>Microsoft Office PowerPoint</Application>
  <PresentationFormat>Ekran Gösterisi (4:3)</PresentationFormat>
  <Paragraphs>113</Paragraphs>
  <Slides>17</Slides>
  <Notes>1</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ERZURUM İL MİLLİ EĞİTİM MÜDÜRLÜĞÜ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serkan</dc:creator>
  <cp:lastModifiedBy>Handan</cp:lastModifiedBy>
  <cp:revision>14</cp:revision>
  <dcterms:created xsi:type="dcterms:W3CDTF">2015-11-17T09:03:53Z</dcterms:created>
  <dcterms:modified xsi:type="dcterms:W3CDTF">2016-11-17T06:10:56Z</dcterms:modified>
</cp:coreProperties>
</file>